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6858000" cy="9906000" type="A4"/>
  <p:notesSz cx="6858000" cy="9906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04"/>
    <p:restoredTop sz="96395"/>
  </p:normalViewPr>
  <p:slideViewPr>
    <p:cSldViewPr>
      <p:cViewPr varScale="1">
        <p:scale>
          <a:sx n="80" d="100"/>
          <a:sy n="80" d="100"/>
        </p:scale>
        <p:origin x="-3294" y="-96"/>
      </p:cViewPr>
      <p:guideLst>
        <p:guide orient="horz" pos="983"/>
        <p:guide pos="9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91" d="100"/>
          <a:sy n="91" d="100"/>
        </p:scale>
        <p:origin x="3928" y="200"/>
      </p:cViewPr>
      <p:guideLst>
        <p:guide orient="horz" pos="3119"/>
        <p:guide pos="2159"/>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a:lstStyle>
            <a:lvl1pPr algn="l">
              <a:defRPr sz="1200"/>
            </a:lvl1pPr>
          </a:lstStyle>
          <a:p>
            <a:pPr lvl="0">
              <a:defRPr/>
            </a:pPr>
            <a:endParaRPr lang="ko-KR" alt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a:lstStyle>
            <a:lvl1pPr algn="r">
              <a:defRPr sz="1200"/>
            </a:lvl1pPr>
          </a:lstStyle>
          <a:p>
            <a:pPr lvl="0">
              <a:defRPr/>
            </a:pPr>
            <a:fld id="{0CF417CA-5C05-0A42-9926-C449B46CC4D4}" type="datetime1">
              <a:rPr lang="en-US"/>
              <a:pPr lvl="0">
                <a:defRPr/>
              </a:pPr>
              <a:t>11/2/2023</a:t>
            </a:fld>
            <a:endParaRPr lang="en-US"/>
          </a:p>
        </p:txBody>
      </p:sp>
      <p:sp>
        <p:nvSpPr>
          <p:cNvPr id="4" name="Slide Image Placeholder 3"/>
          <p:cNvSpPr>
            <a:spLocks noGrp="1" noRot="1" noChangeAspect="1" noTextEdit="1"/>
          </p:cNvSpPr>
          <p:nvPr>
            <p:ph type="sldImg" idx="2"/>
          </p:nvPr>
        </p:nvSpPr>
        <p:spPr>
          <a:xfrm>
            <a:off x="2271713" y="1238250"/>
            <a:ext cx="2314575" cy="3343275"/>
          </a:xfrm>
          <a:prstGeom prst="rect">
            <a:avLst/>
          </a:prstGeom>
          <a:noFill/>
          <a:ln w="12700">
            <a:solidFill>
              <a:prstClr val="black"/>
            </a:solidFill>
          </a:ln>
        </p:spPr>
        <p:txBody>
          <a:bodyPr vert="horz" lIns="91440" tIns="45720" rIns="91440" bIns="45720" anchor="ctr"/>
          <a:lstStyle/>
          <a:p>
            <a:pPr lvl="0">
              <a:defRPr/>
            </a:pPr>
            <a:endParaRPr lang="en-US"/>
          </a:p>
        </p:txBody>
      </p:sp>
      <p:sp>
        <p:nvSpPr>
          <p:cNvPr id="5" name="Notes Placeholder 4"/>
          <p:cNvSpPr>
            <a:spLocks noGrp="1"/>
          </p:cNvSpPr>
          <p:nvPr>
            <p:ph type="body" sz="quarter" idx="3"/>
          </p:nvPr>
        </p:nvSpPr>
        <p:spPr>
          <a:xfrm>
            <a:off x="685800" y="4767263"/>
            <a:ext cx="5486400" cy="3900487"/>
          </a:xfrm>
          <a:prstGeom prst="rect">
            <a:avLst/>
          </a:prstGeom>
        </p:spPr>
        <p:txBody>
          <a:bodyPr vert="horz" lIns="91440" tIns="45720" rIns="91440" bIns="45720"/>
          <a:lstStyle/>
          <a:p>
            <a:pPr lvl="0">
              <a:defRPr/>
            </a:pPr>
            <a:r>
              <a:rPr lang="en-US"/>
              <a:t>Click to edit Master text styles</a:t>
            </a:r>
          </a:p>
          <a:p>
            <a:pPr lvl="1">
              <a:defRPr/>
            </a:pPr>
            <a:r>
              <a:rPr lang="en-US"/>
              <a:t>Second level</a:t>
            </a:r>
          </a:p>
          <a:p>
            <a:pPr lvl="2">
              <a:defRPr/>
            </a:pPr>
            <a:r>
              <a:rPr lang="en-US"/>
              <a:t>Third level</a:t>
            </a:r>
          </a:p>
          <a:p>
            <a:pPr lvl="3">
              <a:defRPr/>
            </a:pPr>
            <a:r>
              <a:rPr lang="en-US"/>
              <a:t>Fourth level</a:t>
            </a:r>
          </a:p>
          <a:p>
            <a:pPr lvl="4">
              <a:defRPr/>
            </a:pPr>
            <a:r>
              <a:rPr lang="en-US"/>
              <a:t>Fifth level</a:t>
            </a:r>
          </a:p>
        </p:txBody>
      </p:sp>
      <p:sp>
        <p:nvSpPr>
          <p:cNvPr id="6" name="Footer Placeholder 5"/>
          <p:cNvSpPr>
            <a:spLocks noGrp="1"/>
          </p:cNvSpPr>
          <p:nvPr>
            <p:ph type="ftr" sz="quarter" idx="4"/>
          </p:nvPr>
        </p:nvSpPr>
        <p:spPr>
          <a:xfrm>
            <a:off x="0" y="9409113"/>
            <a:ext cx="2971800" cy="496887"/>
          </a:xfrm>
          <a:prstGeom prst="rect">
            <a:avLst/>
          </a:prstGeom>
        </p:spPr>
        <p:txBody>
          <a:bodyPr vert="horz" lIns="91440" tIns="45720" rIns="91440" bIns="45720" anchor="b"/>
          <a:lstStyle>
            <a:lvl1pPr algn="l">
              <a:defRPr sz="1200"/>
            </a:lvl1pPr>
          </a:lstStyle>
          <a:p>
            <a:pPr lvl="0">
              <a:defRPr/>
            </a:pPr>
            <a:endParaRPr lang="ko-KR" altLang="en-US"/>
          </a:p>
        </p:txBody>
      </p:sp>
      <p:sp>
        <p:nvSpPr>
          <p:cNvPr id="7" name="Slide Number Placeholder 6"/>
          <p:cNvSpPr>
            <a:spLocks noGrp="1"/>
          </p:cNvSpPr>
          <p:nvPr>
            <p:ph type="sldNum" sz="quarter" idx="5"/>
          </p:nvPr>
        </p:nvSpPr>
        <p:spPr>
          <a:xfrm>
            <a:off x="3884613" y="9409113"/>
            <a:ext cx="2971800" cy="496887"/>
          </a:xfrm>
          <a:prstGeom prst="rect">
            <a:avLst/>
          </a:prstGeom>
        </p:spPr>
        <p:txBody>
          <a:bodyPr vert="horz" lIns="91440" tIns="45720" rIns="91440" bIns="45720" anchor="b"/>
          <a:lstStyle>
            <a:lvl1pPr algn="r">
              <a:defRPr sz="1200"/>
            </a:lvl1pPr>
          </a:lstStyle>
          <a:p>
            <a:pPr lvl="0">
              <a:defRPr/>
            </a:pPr>
            <a:fld id="{AB29F3F4-9D2C-9947-9586-131CAC103D7B}" type="slidenum">
              <a:rPr lang="en-US"/>
              <a:pPr lvl="0">
                <a:defRPr/>
              </a:pPr>
              <a:t>‹#›</a:t>
            </a:fld>
            <a:endParaRPr lang="en-US"/>
          </a:p>
        </p:txBody>
      </p:sp>
    </p:spTree>
    <p:extLst>
      <p:ext uri="{BB962C8B-B14F-4D97-AF65-F5344CB8AC3E}">
        <p14:creationId xmlns:p14="http://schemas.microsoft.com/office/powerpoint/2010/main" val="1663648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a:pPr>
            <a:endParaRPr lang="ko-KR" altLang="en-US"/>
          </a:p>
        </p:txBody>
      </p:sp>
      <p:sp>
        <p:nvSpPr>
          <p:cNvPr id="4" name="Slide Number Placeholder 3"/>
          <p:cNvSpPr>
            <a:spLocks noGrp="1"/>
          </p:cNvSpPr>
          <p:nvPr>
            <p:ph type="sldNum" sz="quarter" idx="5"/>
          </p:nvPr>
        </p:nvSpPr>
        <p:spPr/>
        <p:txBody>
          <a:bodyPr/>
          <a:lstStyle/>
          <a:p>
            <a:pPr lvl="0">
              <a:defRPr/>
            </a:pPr>
            <a:fld id="{AB29F3F4-9D2C-9947-9586-131CAC103D7B}" type="slidenum">
              <a:rPr lang="en-US"/>
              <a:pPr lvl="0">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a:pPr>
            <a:endParaRPr lang="ko-KR" altLang="en-US"/>
          </a:p>
        </p:txBody>
      </p:sp>
      <p:sp>
        <p:nvSpPr>
          <p:cNvPr id="4" name="Slide Number Placeholder 3"/>
          <p:cNvSpPr>
            <a:spLocks noGrp="1"/>
          </p:cNvSpPr>
          <p:nvPr>
            <p:ph type="sldNum" sz="quarter" idx="5"/>
          </p:nvPr>
        </p:nvSpPr>
        <p:spPr/>
        <p:txBody>
          <a:bodyPr/>
          <a:lstStyle/>
          <a:p>
            <a:pPr lvl="0">
              <a:defRPr/>
            </a:pPr>
            <a:fld id="{AB29F3F4-9D2C-9947-9586-131CAC103D7B}" type="slidenum">
              <a:rPr lang="en-US"/>
              <a:pPr lvl="0">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a:pPr>
            <a:endParaRPr lang="ko-KR" altLang="en-US"/>
          </a:p>
        </p:txBody>
      </p:sp>
      <p:sp>
        <p:nvSpPr>
          <p:cNvPr id="4" name="Slide Number Placeholder 3"/>
          <p:cNvSpPr>
            <a:spLocks noGrp="1"/>
          </p:cNvSpPr>
          <p:nvPr>
            <p:ph type="sldNum" sz="quarter" idx="5"/>
          </p:nvPr>
        </p:nvSpPr>
        <p:spPr/>
        <p:txBody>
          <a:bodyPr/>
          <a:lstStyle/>
          <a:p>
            <a:pPr lvl="0">
              <a:defRPr/>
            </a:pPr>
            <a:fld id="{AB29F3F4-9D2C-9947-9586-131CAC103D7B}" type="slidenum">
              <a:rPr lang="en-US"/>
              <a:pPr lvl="0">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a:pPr>
            <a:endParaRPr lang="ko-KR" altLang="en-US"/>
          </a:p>
        </p:txBody>
      </p:sp>
      <p:sp>
        <p:nvSpPr>
          <p:cNvPr id="4" name="Slide Number Placeholder 3"/>
          <p:cNvSpPr>
            <a:spLocks noGrp="1"/>
          </p:cNvSpPr>
          <p:nvPr>
            <p:ph type="sldNum" sz="quarter" idx="5"/>
          </p:nvPr>
        </p:nvSpPr>
        <p:spPr/>
        <p:txBody>
          <a:bodyPr/>
          <a:lstStyle/>
          <a:p>
            <a:pPr lvl="0">
              <a:defRPr/>
            </a:pPr>
            <a:fld id="{AB29F3F4-9D2C-9947-9586-131CAC103D7B}" type="slidenum">
              <a:rPr lang="en-US"/>
              <a:pPr lvl="0">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a:pPr>
            <a:endParaRPr lang="ko-KR" altLang="en-US"/>
          </a:p>
        </p:txBody>
      </p:sp>
      <p:sp>
        <p:nvSpPr>
          <p:cNvPr id="4" name="Slide Number Placeholder 3"/>
          <p:cNvSpPr>
            <a:spLocks noGrp="1"/>
          </p:cNvSpPr>
          <p:nvPr>
            <p:ph type="sldNum" sz="quarter" idx="5"/>
          </p:nvPr>
        </p:nvSpPr>
        <p:spPr/>
        <p:txBody>
          <a:bodyPr/>
          <a:lstStyle/>
          <a:p>
            <a:pPr lvl="0">
              <a:defRPr/>
            </a:pPr>
            <a:fld id="{AB29F3F4-9D2C-9947-9586-131CAC103D7B}" type="slidenum">
              <a:rPr lang="en-US"/>
              <a:pPr lvl="0">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a:pPr>
            <a:endParaRPr lang="ko-KR" altLang="en-US"/>
          </a:p>
        </p:txBody>
      </p:sp>
      <p:sp>
        <p:nvSpPr>
          <p:cNvPr id="4" name="Slide Number Placeholder 3"/>
          <p:cNvSpPr>
            <a:spLocks noGrp="1"/>
          </p:cNvSpPr>
          <p:nvPr>
            <p:ph type="sldNum" sz="quarter" idx="5"/>
          </p:nvPr>
        </p:nvSpPr>
        <p:spPr/>
        <p:txBody>
          <a:bodyPr/>
          <a:lstStyle/>
          <a:p>
            <a:pPr lvl="0">
              <a:defRPr/>
            </a:pPr>
            <a:fld id="{AB29F3F4-9D2C-9947-9586-131CAC103D7B}" type="slidenum">
              <a:rPr lang="en-US"/>
              <a:pPr lvl="0">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29F3F4-9D2C-9947-9586-131CAC103D7B}" type="slidenum">
              <a:rPr lang="en-US" smtClean="0"/>
              <a:t>11</a:t>
            </a:fld>
            <a:endParaRPr lang="en-US"/>
          </a:p>
        </p:txBody>
      </p:sp>
    </p:spTree>
    <p:extLst>
      <p:ext uri="{BB962C8B-B14F-4D97-AF65-F5344CB8AC3E}">
        <p14:creationId xmlns:p14="http://schemas.microsoft.com/office/powerpoint/2010/main" val="124556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sz="4000" b="1" i="0">
                <a:solidFill>
                  <a:srgbClr val="1F487C"/>
                </a:solidFill>
                <a:latin typeface="Arial"/>
                <a:cs typeface="Arial"/>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Black"/>
                <a:cs typeface="Arial Black"/>
              </a:defRPr>
            </a:lvl1pPr>
          </a:lstStyle>
          <a:p>
            <a:pPr marL="135890">
              <a:lnSpc>
                <a:spcPct val="100000"/>
              </a:lnSpc>
              <a:spcBef>
                <a:spcPts val="195"/>
              </a:spcBef>
            </a:pPr>
            <a:r>
              <a:rPr dirty="0"/>
              <a:t>KOREA</a:t>
            </a:r>
            <a:r>
              <a:rPr spc="-30" dirty="0"/>
              <a:t> </a:t>
            </a:r>
            <a:r>
              <a:rPr dirty="0"/>
              <a:t>SAFETY</a:t>
            </a:r>
            <a:r>
              <a:rPr spc="-30" dirty="0"/>
              <a:t> </a:t>
            </a:r>
            <a:r>
              <a:rPr spc="-10" dirty="0"/>
              <a:t>INDUSTRY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7" name="bg object 17"/>
          <p:cNvPicPr/>
          <p:nvPr/>
        </p:nvPicPr>
        <p:blipFill>
          <a:blip r:embed="rId2" cstate="print"/>
          <a:stretch>
            <a:fillRect/>
          </a:stretch>
        </p:blipFill>
        <p:spPr>
          <a:xfrm>
            <a:off x="1988591" y="8915012"/>
            <a:ext cx="762436" cy="200579"/>
          </a:xfrm>
          <a:prstGeom prst="rect">
            <a:avLst/>
          </a:prstGeom>
        </p:spPr>
      </p:pic>
      <p:pic>
        <p:nvPicPr>
          <p:cNvPr id="18" name="bg object 18"/>
          <p:cNvPicPr/>
          <p:nvPr/>
        </p:nvPicPr>
        <p:blipFill>
          <a:blip r:embed="rId3" cstate="print"/>
          <a:stretch>
            <a:fillRect/>
          </a:stretch>
        </p:blipFill>
        <p:spPr>
          <a:xfrm>
            <a:off x="2663951" y="8782811"/>
            <a:ext cx="1126236" cy="519683"/>
          </a:xfrm>
          <a:prstGeom prst="rect">
            <a:avLst/>
          </a:prstGeom>
        </p:spPr>
      </p:pic>
      <p:pic>
        <p:nvPicPr>
          <p:cNvPr id="19" name="bg object 19"/>
          <p:cNvPicPr/>
          <p:nvPr/>
        </p:nvPicPr>
        <p:blipFill>
          <a:blip r:embed="rId4" cstate="print"/>
          <a:stretch>
            <a:fillRect/>
          </a:stretch>
        </p:blipFill>
        <p:spPr>
          <a:xfrm>
            <a:off x="3557015" y="8782811"/>
            <a:ext cx="1453896" cy="519683"/>
          </a:xfrm>
          <a:prstGeom prst="rect">
            <a:avLst/>
          </a:prstGeom>
        </p:spPr>
      </p:pic>
      <p:pic>
        <p:nvPicPr>
          <p:cNvPr id="20" name="bg object 20"/>
          <p:cNvPicPr/>
          <p:nvPr/>
        </p:nvPicPr>
        <p:blipFill>
          <a:blip r:embed="rId5" cstate="print"/>
          <a:stretch>
            <a:fillRect/>
          </a:stretch>
        </p:blipFill>
        <p:spPr>
          <a:xfrm>
            <a:off x="4774691" y="8782811"/>
            <a:ext cx="774191" cy="519683"/>
          </a:xfrm>
          <a:prstGeom prst="rect">
            <a:avLst/>
          </a:prstGeom>
        </p:spPr>
      </p:pic>
      <p:sp>
        <p:nvSpPr>
          <p:cNvPr id="2" name="Holder 2"/>
          <p:cNvSpPr>
            <a:spLocks noGrp="1"/>
          </p:cNvSpPr>
          <p:nvPr>
            <p:ph type="title"/>
          </p:nvPr>
        </p:nvSpPr>
        <p:spPr/>
        <p:txBody>
          <a:bodyPr lIns="0" tIns="0" rIns="0" bIns="0"/>
          <a:lstStyle>
            <a:lvl1pPr>
              <a:defRPr sz="4000" b="1" i="0">
                <a:solidFill>
                  <a:srgbClr val="1F487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Black"/>
                <a:cs typeface="Arial Black"/>
              </a:defRPr>
            </a:lvl1pPr>
          </a:lstStyle>
          <a:p>
            <a:pPr marL="135890">
              <a:lnSpc>
                <a:spcPct val="100000"/>
              </a:lnSpc>
              <a:spcBef>
                <a:spcPts val="195"/>
              </a:spcBef>
            </a:pPr>
            <a:r>
              <a:rPr dirty="0"/>
              <a:t>KOREA</a:t>
            </a:r>
            <a:r>
              <a:rPr spc="-30" dirty="0"/>
              <a:t> </a:t>
            </a:r>
            <a:r>
              <a:rPr dirty="0"/>
              <a:t>SAFETY</a:t>
            </a:r>
            <a:r>
              <a:rPr spc="-30" dirty="0"/>
              <a:t> </a:t>
            </a:r>
            <a:r>
              <a:rPr spc="-10" dirty="0"/>
              <a:t>INDUSTRY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extLst>
    <p:ext uri="{DCECCB84-F9BA-43D5-87BE-67443E8EF086}">
      <p15:sldGuideLst xmlns:p15="http://schemas.microsoft.com/office/powerpoint/2012/main" xmlns="">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487C"/>
                </a:solidFill>
                <a:latin typeface="Arial"/>
                <a:cs typeface="Arial"/>
              </a:defRPr>
            </a:lvl1pPr>
          </a:lstStyle>
          <a:p>
            <a:endParaRPr/>
          </a:p>
        </p:txBody>
      </p:sp>
      <p:sp>
        <p:nvSpPr>
          <p:cNvPr id="3" name="Holder 3"/>
          <p:cNvSpPr>
            <a:spLocks noGrp="1"/>
          </p:cNvSpPr>
          <p:nvPr>
            <p:ph sz="half" idx="2"/>
          </p:nvPr>
        </p:nvSpPr>
        <p:spPr>
          <a:xfrm>
            <a:off x="342900" y="2278380"/>
            <a:ext cx="298323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Arial Black"/>
                <a:cs typeface="Arial Black"/>
              </a:defRPr>
            </a:lvl1pPr>
          </a:lstStyle>
          <a:p>
            <a:pPr marL="135890">
              <a:lnSpc>
                <a:spcPct val="100000"/>
              </a:lnSpc>
              <a:spcBef>
                <a:spcPts val="195"/>
              </a:spcBef>
            </a:pPr>
            <a:r>
              <a:rPr dirty="0"/>
              <a:t>KOREA</a:t>
            </a:r>
            <a:r>
              <a:rPr spc="-30" dirty="0"/>
              <a:t> </a:t>
            </a:r>
            <a:r>
              <a:rPr dirty="0"/>
              <a:t>SAFETY</a:t>
            </a:r>
            <a:r>
              <a:rPr spc="-30" dirty="0"/>
              <a:t> </a:t>
            </a:r>
            <a:r>
              <a:rPr spc="-10" dirty="0"/>
              <a:t>INDUSTRY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487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Arial Black"/>
                <a:cs typeface="Arial Black"/>
              </a:defRPr>
            </a:lvl1pPr>
          </a:lstStyle>
          <a:p>
            <a:pPr marL="135890">
              <a:lnSpc>
                <a:spcPct val="100000"/>
              </a:lnSpc>
              <a:spcBef>
                <a:spcPts val="195"/>
              </a:spcBef>
            </a:pPr>
            <a:r>
              <a:rPr dirty="0"/>
              <a:t>KOREA</a:t>
            </a:r>
            <a:r>
              <a:rPr spc="-30" dirty="0"/>
              <a:t> </a:t>
            </a:r>
            <a:r>
              <a:rPr dirty="0"/>
              <a:t>SAFETY</a:t>
            </a:r>
            <a:r>
              <a:rPr spc="-30" dirty="0"/>
              <a:t> </a:t>
            </a:r>
            <a:r>
              <a:rPr spc="-10" dirty="0"/>
              <a:t>INDUSTRY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Arial Black"/>
                <a:cs typeface="Arial Black"/>
              </a:defRPr>
            </a:lvl1pPr>
          </a:lstStyle>
          <a:p>
            <a:pPr marL="135890">
              <a:lnSpc>
                <a:spcPct val="100000"/>
              </a:lnSpc>
              <a:spcBef>
                <a:spcPts val="195"/>
              </a:spcBef>
            </a:pPr>
            <a:r>
              <a:rPr dirty="0"/>
              <a:t>KOREA</a:t>
            </a:r>
            <a:r>
              <a:rPr spc="-30" dirty="0"/>
              <a:t> </a:t>
            </a:r>
            <a:r>
              <a:rPr dirty="0"/>
              <a:t>SAFETY</a:t>
            </a:r>
            <a:r>
              <a:rPr spc="-30" dirty="0"/>
              <a:t> </a:t>
            </a:r>
            <a:r>
              <a:rPr spc="-10" dirty="0"/>
              <a:t>INDUSTRY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6193" y="2041651"/>
            <a:ext cx="5518785" cy="635000"/>
          </a:xfrm>
          <a:prstGeom prst="rect">
            <a:avLst/>
          </a:prstGeom>
        </p:spPr>
        <p:txBody>
          <a:bodyPr wrap="square" lIns="0" tIns="0" rIns="0" bIns="0">
            <a:spAutoFit/>
          </a:bodyPr>
          <a:lstStyle>
            <a:lvl1pPr>
              <a:defRPr sz="4000" b="1" i="0">
                <a:solidFill>
                  <a:srgbClr val="1F487C"/>
                </a:solidFill>
                <a:latin typeface="Arial"/>
                <a:cs typeface="Arial"/>
              </a:defRPr>
            </a:lvl1pPr>
          </a:lstStyle>
          <a:p>
            <a:endParaRPr/>
          </a:p>
        </p:txBody>
      </p:sp>
      <p:sp>
        <p:nvSpPr>
          <p:cNvPr id="3" name="Holder 3"/>
          <p:cNvSpPr>
            <a:spLocks noGrp="1"/>
          </p:cNvSpPr>
          <p:nvPr>
            <p:ph type="body" idx="1"/>
          </p:nvPr>
        </p:nvSpPr>
        <p:spPr>
          <a:xfrm>
            <a:off x="342900" y="2278380"/>
            <a:ext cx="617220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65446" y="9683066"/>
            <a:ext cx="2175764" cy="265709"/>
          </a:xfrm>
          <a:prstGeom prst="rect">
            <a:avLst/>
          </a:prstGeom>
        </p:spPr>
        <p:txBody>
          <a:bodyPr wrap="square" lIns="0" tIns="0" rIns="0" bIns="0">
            <a:spAutoFit/>
          </a:bodyPr>
          <a:lstStyle>
            <a:lvl1pPr>
              <a:defRPr sz="1000" b="0" i="0">
                <a:solidFill>
                  <a:schemeClr val="bg1"/>
                </a:solidFill>
                <a:latin typeface="Arial Black"/>
                <a:cs typeface="Arial Black"/>
              </a:defRPr>
            </a:lvl1pPr>
          </a:lstStyle>
          <a:p>
            <a:pPr marL="135890">
              <a:lnSpc>
                <a:spcPct val="100000"/>
              </a:lnSpc>
              <a:spcBef>
                <a:spcPts val="195"/>
              </a:spcBef>
            </a:pPr>
            <a:r>
              <a:rPr dirty="0"/>
              <a:t>KOREA</a:t>
            </a:r>
            <a:r>
              <a:rPr spc="-30" dirty="0"/>
              <a:t> </a:t>
            </a:r>
            <a:r>
              <a:rPr dirty="0"/>
              <a:t>SAFETY</a:t>
            </a:r>
            <a:r>
              <a:rPr spc="-30" dirty="0"/>
              <a:t> </a:t>
            </a:r>
            <a:r>
              <a:rPr spc="-10" dirty="0"/>
              <a:t>INDUSTRY</a:t>
            </a: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4937760" y="9212580"/>
            <a:ext cx="1577340" cy="4953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xmlns="">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29.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5.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5.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 Id="rId5" Type="http://schemas.openxmlformats.org/officeDocument/2006/relationships/image" Target="../media/image88.jpeg"/><Relationship Id="rId4" Type="http://schemas.openxmlformats.org/officeDocument/2006/relationships/image" Target="../media/image8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69606" y="2057400"/>
            <a:ext cx="5518785" cy="627736"/>
          </a:xfrm>
          <a:prstGeom prst="rect">
            <a:avLst/>
          </a:prstGeom>
        </p:spPr>
        <p:txBody>
          <a:bodyPr vert="horz" wrap="square" lIns="0" tIns="12065" rIns="0" bIns="0" rtlCol="0">
            <a:spAutoFit/>
          </a:bodyPr>
          <a:lstStyle/>
          <a:p>
            <a:pPr marL="12700">
              <a:lnSpc>
                <a:spcPct val="100000"/>
              </a:lnSpc>
              <a:spcBef>
                <a:spcPts val="95"/>
              </a:spcBef>
            </a:pPr>
            <a:r>
              <a:rPr dirty="0">
                <a:solidFill>
                  <a:srgbClr val="001E5F"/>
                </a:solidFill>
                <a:latin typeface="Helvetica" pitchFamily="2" charset="0"/>
              </a:rPr>
              <a:t>Company</a:t>
            </a:r>
            <a:r>
              <a:rPr spc="-65" dirty="0">
                <a:solidFill>
                  <a:srgbClr val="001E5F"/>
                </a:solidFill>
                <a:latin typeface="Helvetica" pitchFamily="2" charset="0"/>
              </a:rPr>
              <a:t> </a:t>
            </a:r>
            <a:r>
              <a:rPr spc="-25" dirty="0">
                <a:solidFill>
                  <a:srgbClr val="001E5F"/>
                </a:solidFill>
                <a:latin typeface="Helvetica" pitchFamily="2" charset="0"/>
              </a:rPr>
              <a:t>Presentation</a:t>
            </a:r>
          </a:p>
        </p:txBody>
      </p:sp>
      <p:pic>
        <p:nvPicPr>
          <p:cNvPr id="5" name="object 5"/>
          <p:cNvPicPr/>
          <p:nvPr/>
        </p:nvPicPr>
        <p:blipFill>
          <a:blip r:embed="rId3" cstate="print"/>
          <a:stretch>
            <a:fillRect/>
          </a:stretch>
        </p:blipFill>
        <p:spPr>
          <a:xfrm>
            <a:off x="1522566" y="8743804"/>
            <a:ext cx="319938" cy="391261"/>
          </a:xfrm>
          <a:prstGeom prst="rect">
            <a:avLst/>
          </a:prstGeom>
        </p:spPr>
      </p:pic>
      <p:sp>
        <p:nvSpPr>
          <p:cNvPr id="6" name="object 6"/>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pic>
        <p:nvPicPr>
          <p:cNvPr id="9" name="Picture 8">
            <a:extLst>
              <a:ext uri="{FF2B5EF4-FFF2-40B4-BE49-F238E27FC236}">
                <a16:creationId xmlns:a16="http://schemas.microsoft.com/office/drawing/2014/main" xmlns="" id="{F9C95625-1FED-8806-E8DF-565393176204}"/>
              </a:ext>
              <a:ext uri="{C183D7F6-B498-43B3-948B-1728B52AA6E4}">
                <adec:decorative xmlns:adec="http://schemas.microsoft.com/office/drawing/2017/decorative" xmlns=""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59" y="3006106"/>
            <a:ext cx="6193682" cy="5239039"/>
          </a:xfrm>
          <a:prstGeom prst="rect">
            <a:avLst/>
          </a:prstGeom>
        </p:spPr>
      </p:pic>
      <p:sp>
        <p:nvSpPr>
          <p:cNvPr id="12" name="Rectangle 11">
            <a:extLst>
              <a:ext uri="{FF2B5EF4-FFF2-40B4-BE49-F238E27FC236}">
                <a16:creationId xmlns:a16="http://schemas.microsoft.com/office/drawing/2014/main" xmlns="" id="{CBF90CAF-725F-ACF0-050B-37FB0C17F1BC}"/>
              </a:ext>
            </a:extLst>
          </p:cNvPr>
          <p:cNvSpPr/>
          <p:nvPr/>
        </p:nvSpPr>
        <p:spPr>
          <a:xfrm>
            <a:off x="1981200" y="8686800"/>
            <a:ext cx="3505200" cy="505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2" name="object 2"/>
          <p:cNvSpPr txBox="1"/>
          <p:nvPr/>
        </p:nvSpPr>
        <p:spPr>
          <a:xfrm>
            <a:off x="2023745" y="8812226"/>
            <a:ext cx="3615055"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1E5F"/>
                </a:solidFill>
                <a:effectLst>
                  <a:outerShdw blurRad="50800" dist="50800" dir="5400000" algn="ctr" rotWithShape="0">
                    <a:schemeClr val="bg1"/>
                  </a:outerShdw>
                </a:effectLst>
                <a:latin typeface="Helvetica" pitchFamily="2" charset="0"/>
                <a:cs typeface="Arial"/>
              </a:rPr>
              <a:t>KOREA SAFETY INDUSTRY INC</a:t>
            </a:r>
            <a:r>
              <a:rPr sz="1800" b="1" dirty="0">
                <a:solidFill>
                  <a:srgbClr val="001E5F"/>
                </a:solidFill>
                <a:latin typeface="Helvetica" pitchFamily="2" charset="0"/>
                <a:cs typeface="Arial"/>
              </a:rPr>
              <a:t>.</a:t>
            </a:r>
            <a:endParaRPr sz="1800" dirty="0">
              <a:solidFill>
                <a:srgbClr val="001E5F"/>
              </a:solidFill>
              <a:latin typeface="Helvetica" pitchFamily="2" charset="0"/>
              <a:cs typeface="Arial"/>
            </a:endParaRPr>
          </a:p>
        </p:txBody>
      </p:sp>
      <p:sp>
        <p:nvSpPr>
          <p:cNvPr id="7" name="TextBox 6">
            <a:extLst>
              <a:ext uri="{FF2B5EF4-FFF2-40B4-BE49-F238E27FC236}">
                <a16:creationId xmlns:a16="http://schemas.microsoft.com/office/drawing/2014/main" xmlns="" id="{826384F2-6540-FF43-0819-A5C7366FCD2C}"/>
              </a:ext>
            </a:extLst>
          </p:cNvPr>
          <p:cNvSpPr txBox="1"/>
          <p:nvPr/>
        </p:nvSpPr>
        <p:spPr>
          <a:xfrm>
            <a:off x="990598" y="908196"/>
            <a:ext cx="4876800" cy="707886"/>
          </a:xfrm>
          <a:prstGeom prst="rect">
            <a:avLst/>
          </a:prstGeom>
          <a:noFill/>
        </p:spPr>
        <p:txBody>
          <a:bodyPr wrap="square" rtlCol="0">
            <a:spAutoFit/>
          </a:bodyPr>
          <a:lstStyle/>
          <a:p>
            <a:pPr algn="ctr"/>
            <a:r>
              <a:rPr lang="en-US" sz="2000" b="1" dirty="0">
                <a:solidFill>
                  <a:schemeClr val="accent2">
                    <a:lumMod val="75000"/>
                  </a:schemeClr>
                </a:solidFill>
                <a:latin typeface="Helvetica" pitchFamily="2" charset="0"/>
              </a:rPr>
              <a:t>World’s Very First</a:t>
            </a:r>
          </a:p>
          <a:p>
            <a:pPr algn="ctr"/>
            <a:r>
              <a:rPr lang="en-US" sz="2000" b="1" dirty="0">
                <a:solidFill>
                  <a:schemeClr val="accent2">
                    <a:lumMod val="75000"/>
                  </a:schemeClr>
                </a:solidFill>
                <a:latin typeface="Helvetica" pitchFamily="2" charset="0"/>
              </a:rPr>
              <a:t>Underground Safety Cabinet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41315" y="1317745"/>
            <a:ext cx="5392785" cy="2207784"/>
          </a:xfrm>
          <a:prstGeom prst="rect">
            <a:avLst/>
          </a:prstGeom>
        </p:spPr>
        <p:txBody>
          <a:bodyPr vert="horz" wrap="square" lIns="0" tIns="13335" rIns="0" bIns="0" rtlCol="0">
            <a:spAutoFit/>
          </a:bodyPr>
          <a:lstStyle/>
          <a:p>
            <a:pPr>
              <a:lnSpc>
                <a:spcPts val="1940"/>
              </a:lnSpc>
              <a:spcBef>
                <a:spcPts val="55"/>
              </a:spcBef>
            </a:pPr>
            <a:endParaRPr sz="2200" dirty="0">
              <a:latin typeface="Helvetica" pitchFamily="2" charset="0"/>
              <a:cs typeface="Arial"/>
            </a:endParaRPr>
          </a:p>
          <a:p>
            <a:pPr marL="2871470" marR="5080" indent="-187960">
              <a:lnSpc>
                <a:spcPts val="1940"/>
              </a:lnSpc>
            </a:pPr>
            <a:r>
              <a:rPr sz="1400" b="1" dirty="0">
                <a:latin typeface="Helvetica" pitchFamily="2" charset="0"/>
                <a:cs typeface="Arial"/>
              </a:rPr>
              <a:t>2. USC for Traffic Signal Box Model : M-1 (MOLE)</a:t>
            </a:r>
            <a:endParaRPr sz="1400" dirty="0">
              <a:latin typeface="Helvetica" pitchFamily="2" charset="0"/>
              <a:cs typeface="Arial"/>
            </a:endParaRPr>
          </a:p>
          <a:p>
            <a:pPr>
              <a:lnSpc>
                <a:spcPts val="1940"/>
              </a:lnSpc>
              <a:spcBef>
                <a:spcPts val="25"/>
              </a:spcBef>
            </a:pPr>
            <a:endParaRPr sz="1450" dirty="0">
              <a:latin typeface="Helvetica" pitchFamily="2" charset="0"/>
              <a:cs typeface="Arial"/>
            </a:endParaRPr>
          </a:p>
          <a:p>
            <a:pPr marL="2672080">
              <a:lnSpc>
                <a:spcPts val="1940"/>
              </a:lnSpc>
              <a:spcBef>
                <a:spcPts val="5"/>
              </a:spcBef>
            </a:pPr>
            <a:r>
              <a:rPr sz="1400" dirty="0">
                <a:latin typeface="Helvetica" pitchFamily="2" charset="0"/>
                <a:cs typeface="AppleGothic"/>
              </a:rPr>
              <a:t>Exterior</a:t>
            </a:r>
          </a:p>
          <a:p>
            <a:pPr marL="2686050">
              <a:lnSpc>
                <a:spcPts val="1940"/>
              </a:lnSpc>
            </a:pPr>
            <a:r>
              <a:rPr sz="1400" dirty="0">
                <a:latin typeface="Helvetica" pitchFamily="2" charset="0"/>
                <a:cs typeface="AppleGothic"/>
              </a:rPr>
              <a:t>1100(W) x 1100(L) x 630(H)</a:t>
            </a:r>
          </a:p>
          <a:p>
            <a:pPr>
              <a:lnSpc>
                <a:spcPts val="1940"/>
              </a:lnSpc>
              <a:spcBef>
                <a:spcPts val="55"/>
              </a:spcBef>
            </a:pPr>
            <a:endParaRPr sz="1100" dirty="0">
              <a:latin typeface="Helvetica" pitchFamily="2" charset="0"/>
              <a:cs typeface="AppleGothic"/>
            </a:endParaRPr>
          </a:p>
          <a:p>
            <a:pPr marL="2686050">
              <a:lnSpc>
                <a:spcPts val="1940"/>
              </a:lnSpc>
              <a:spcBef>
                <a:spcPts val="5"/>
              </a:spcBef>
            </a:pPr>
            <a:r>
              <a:rPr sz="1400" dirty="0">
                <a:latin typeface="Helvetica" pitchFamily="2" charset="0"/>
                <a:cs typeface="AppleGothic"/>
              </a:rPr>
              <a:t>Interior</a:t>
            </a:r>
          </a:p>
          <a:p>
            <a:pPr marL="2686050">
              <a:lnSpc>
                <a:spcPts val="1940"/>
              </a:lnSpc>
            </a:pPr>
            <a:r>
              <a:rPr sz="1400" dirty="0">
                <a:latin typeface="Helvetica" pitchFamily="2" charset="0"/>
                <a:cs typeface="AppleGothic"/>
              </a:rPr>
              <a:t>880(W) x 880(L) x 430(H)</a:t>
            </a:r>
          </a:p>
        </p:txBody>
      </p:sp>
      <p:sp>
        <p:nvSpPr>
          <p:cNvPr id="3" name="object 3"/>
          <p:cNvSpPr txBox="1"/>
          <p:nvPr/>
        </p:nvSpPr>
        <p:spPr>
          <a:xfrm>
            <a:off x="683372" y="5705565"/>
            <a:ext cx="2058670" cy="182742"/>
          </a:xfrm>
          <a:prstGeom prst="rect">
            <a:avLst/>
          </a:prstGeom>
        </p:spPr>
        <p:txBody>
          <a:bodyPr vert="horz" wrap="square" lIns="0" tIns="13335" rIns="0" bIns="0" rtlCol="0">
            <a:spAutoFit/>
          </a:bodyPr>
          <a:lstStyle/>
          <a:p>
            <a:pPr marL="12700">
              <a:lnSpc>
                <a:spcPct val="100000"/>
              </a:lnSpc>
              <a:spcBef>
                <a:spcPts val="105"/>
              </a:spcBef>
            </a:pPr>
            <a:r>
              <a:rPr sz="1100" dirty="0">
                <a:latin typeface="Helvetica" pitchFamily="2" charset="0"/>
                <a:cs typeface="AppleGothic"/>
              </a:rPr>
              <a:t>Testing of traffic light controller</a:t>
            </a:r>
          </a:p>
        </p:txBody>
      </p:sp>
      <p:sp>
        <p:nvSpPr>
          <p:cNvPr id="4" name="object 4"/>
          <p:cNvSpPr txBox="1"/>
          <p:nvPr/>
        </p:nvSpPr>
        <p:spPr>
          <a:xfrm>
            <a:off x="3025590" y="5710819"/>
            <a:ext cx="1193800" cy="182742"/>
          </a:xfrm>
          <a:prstGeom prst="rect">
            <a:avLst/>
          </a:prstGeom>
        </p:spPr>
        <p:txBody>
          <a:bodyPr vert="horz" wrap="square" lIns="0" tIns="13335" rIns="0" bIns="0" rtlCol="0">
            <a:spAutoFit/>
          </a:bodyPr>
          <a:lstStyle/>
          <a:p>
            <a:pPr marL="12700">
              <a:lnSpc>
                <a:spcPct val="100000"/>
              </a:lnSpc>
              <a:spcBef>
                <a:spcPts val="105"/>
              </a:spcBef>
            </a:pPr>
            <a:r>
              <a:rPr sz="1100" dirty="0">
                <a:latin typeface="Helvetica" pitchFamily="2" charset="0"/>
                <a:cs typeface="AppleGothic"/>
              </a:rPr>
              <a:t>Top cover opened</a:t>
            </a:r>
          </a:p>
        </p:txBody>
      </p:sp>
      <p:sp>
        <p:nvSpPr>
          <p:cNvPr id="5" name="object 5"/>
          <p:cNvSpPr txBox="1"/>
          <p:nvPr/>
        </p:nvSpPr>
        <p:spPr>
          <a:xfrm>
            <a:off x="4841342" y="5705565"/>
            <a:ext cx="1273810" cy="182742"/>
          </a:xfrm>
          <a:prstGeom prst="rect">
            <a:avLst/>
          </a:prstGeom>
        </p:spPr>
        <p:txBody>
          <a:bodyPr vert="horz" wrap="square" lIns="0" tIns="13335" rIns="0" bIns="0" rtlCol="0">
            <a:spAutoFit/>
          </a:bodyPr>
          <a:lstStyle/>
          <a:p>
            <a:pPr marL="12700">
              <a:lnSpc>
                <a:spcPct val="100000"/>
              </a:lnSpc>
              <a:spcBef>
                <a:spcPts val="105"/>
              </a:spcBef>
            </a:pPr>
            <a:r>
              <a:rPr sz="1100" dirty="0">
                <a:latin typeface="Helvetica" pitchFamily="2" charset="0"/>
                <a:cs typeface="AppleGothic"/>
              </a:rPr>
              <a:t>Inner cover opened</a:t>
            </a:r>
          </a:p>
        </p:txBody>
      </p:sp>
      <p:sp>
        <p:nvSpPr>
          <p:cNvPr id="6" name="object 6"/>
          <p:cNvSpPr txBox="1"/>
          <p:nvPr/>
        </p:nvSpPr>
        <p:spPr>
          <a:xfrm>
            <a:off x="676311" y="6123151"/>
            <a:ext cx="2530727" cy="213520"/>
          </a:xfrm>
          <a:prstGeom prst="rect">
            <a:avLst/>
          </a:prstGeom>
        </p:spPr>
        <p:txBody>
          <a:bodyPr vert="horz" wrap="square" lIns="0" tIns="13335" rIns="0" bIns="0" rtlCol="0">
            <a:spAutoFit/>
          </a:bodyPr>
          <a:lstStyle/>
          <a:p>
            <a:pPr marL="12700">
              <a:lnSpc>
                <a:spcPct val="100000"/>
              </a:lnSpc>
              <a:spcBef>
                <a:spcPts val="105"/>
              </a:spcBef>
            </a:pPr>
            <a:r>
              <a:rPr sz="1300" b="1" dirty="0">
                <a:solidFill>
                  <a:schemeClr val="tx1"/>
                </a:solidFill>
                <a:latin typeface="Helvetica" pitchFamily="2" charset="0"/>
                <a:cs typeface="Arial"/>
              </a:rPr>
              <a:t>Installation Example- Seoul</a:t>
            </a:r>
            <a:endParaRPr sz="1300" dirty="0">
              <a:solidFill>
                <a:schemeClr val="tx1"/>
              </a:solidFill>
              <a:latin typeface="Helvetica" pitchFamily="2" charset="0"/>
              <a:cs typeface="Arial"/>
            </a:endParaRPr>
          </a:p>
        </p:txBody>
      </p:sp>
      <p:sp>
        <p:nvSpPr>
          <p:cNvPr id="7" name="object 7"/>
          <p:cNvSpPr txBox="1"/>
          <p:nvPr/>
        </p:nvSpPr>
        <p:spPr>
          <a:xfrm>
            <a:off x="1658481" y="9169057"/>
            <a:ext cx="56638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chemeClr val="tx1"/>
                </a:solidFill>
                <a:latin typeface="Helvetica" pitchFamily="2" charset="0"/>
                <a:cs typeface="Arial"/>
              </a:rPr>
              <a:t>Before</a:t>
            </a:r>
            <a:endParaRPr sz="1300" dirty="0">
              <a:solidFill>
                <a:schemeClr val="tx1"/>
              </a:solidFill>
              <a:latin typeface="Helvetica" pitchFamily="2" charset="0"/>
              <a:cs typeface="Arial"/>
            </a:endParaRPr>
          </a:p>
        </p:txBody>
      </p:sp>
      <p:sp>
        <p:nvSpPr>
          <p:cNvPr id="8" name="object 8"/>
          <p:cNvSpPr txBox="1"/>
          <p:nvPr/>
        </p:nvSpPr>
        <p:spPr>
          <a:xfrm>
            <a:off x="4486768" y="9169056"/>
            <a:ext cx="95316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chemeClr val="tx1"/>
                </a:solidFill>
                <a:latin typeface="Helvetica" pitchFamily="2" charset="0"/>
                <a:cs typeface="Arial"/>
              </a:rPr>
              <a:t>After (2010)</a:t>
            </a:r>
            <a:endParaRPr sz="1300" dirty="0">
              <a:solidFill>
                <a:schemeClr val="tx1"/>
              </a:solidFill>
              <a:latin typeface="Helvetica" pitchFamily="2" charset="0"/>
              <a:cs typeface="Arial"/>
            </a:endParaRPr>
          </a:p>
        </p:txBody>
      </p:sp>
      <p:grpSp>
        <p:nvGrpSpPr>
          <p:cNvPr id="9" name="object 9"/>
          <p:cNvGrpSpPr/>
          <p:nvPr/>
        </p:nvGrpSpPr>
        <p:grpSpPr>
          <a:xfrm>
            <a:off x="664086" y="1554807"/>
            <a:ext cx="2671103" cy="2326536"/>
            <a:chOff x="463969" y="1361186"/>
            <a:chExt cx="2402205" cy="2092325"/>
          </a:xfrm>
        </p:grpSpPr>
        <p:pic>
          <p:nvPicPr>
            <p:cNvPr id="10" name="object 10"/>
            <p:cNvPicPr/>
            <p:nvPr/>
          </p:nvPicPr>
          <p:blipFill>
            <a:blip r:embed="rId2" cstate="print"/>
            <a:stretch>
              <a:fillRect/>
            </a:stretch>
          </p:blipFill>
          <p:spPr>
            <a:xfrm>
              <a:off x="476669" y="1373886"/>
              <a:ext cx="2376297" cy="2066924"/>
            </a:xfrm>
            <a:prstGeom prst="rect">
              <a:avLst/>
            </a:prstGeom>
            <a:ln>
              <a:noFill/>
            </a:ln>
          </p:spPr>
        </p:pic>
        <p:sp>
          <p:nvSpPr>
            <p:cNvPr id="11" name="object 11"/>
            <p:cNvSpPr/>
            <p:nvPr/>
          </p:nvSpPr>
          <p:spPr>
            <a:xfrm>
              <a:off x="470319" y="1367536"/>
              <a:ext cx="2389505" cy="2079625"/>
            </a:xfrm>
            <a:custGeom>
              <a:avLst/>
              <a:gdLst/>
              <a:ahLst/>
              <a:cxnLst/>
              <a:rect l="l" t="t" r="r" b="b"/>
              <a:pathLst>
                <a:path w="2389505" h="2079625">
                  <a:moveTo>
                    <a:pt x="0" y="2079624"/>
                  </a:moveTo>
                  <a:lnTo>
                    <a:pt x="2388997" y="2079624"/>
                  </a:lnTo>
                  <a:lnTo>
                    <a:pt x="2388997" y="0"/>
                  </a:lnTo>
                  <a:lnTo>
                    <a:pt x="0" y="0"/>
                  </a:lnTo>
                  <a:lnTo>
                    <a:pt x="0" y="2079624"/>
                  </a:lnTo>
                  <a:close/>
                </a:path>
              </a:pathLst>
            </a:custGeom>
            <a:ln w="12699">
              <a:noFill/>
            </a:ln>
          </p:spPr>
          <p:txBody>
            <a:bodyPr wrap="square" lIns="0" tIns="0" rIns="0" bIns="0" rtlCol="0"/>
            <a:lstStyle/>
            <a:p>
              <a:endParaRPr/>
            </a:p>
          </p:txBody>
        </p:sp>
      </p:grpSp>
      <p:grpSp>
        <p:nvGrpSpPr>
          <p:cNvPr id="12" name="object 12"/>
          <p:cNvGrpSpPr/>
          <p:nvPr/>
        </p:nvGrpSpPr>
        <p:grpSpPr>
          <a:xfrm>
            <a:off x="677579" y="3950112"/>
            <a:ext cx="2542010" cy="1749103"/>
            <a:chOff x="470319" y="3880865"/>
            <a:chExt cx="2101215" cy="1885950"/>
          </a:xfrm>
        </p:grpSpPr>
        <p:pic>
          <p:nvPicPr>
            <p:cNvPr id="13" name="object 13"/>
            <p:cNvPicPr/>
            <p:nvPr/>
          </p:nvPicPr>
          <p:blipFill>
            <a:blip r:embed="rId3" cstate="print"/>
            <a:stretch>
              <a:fillRect/>
            </a:stretch>
          </p:blipFill>
          <p:spPr>
            <a:xfrm>
              <a:off x="476670" y="4086704"/>
              <a:ext cx="1843086" cy="1636772"/>
            </a:xfrm>
            <a:prstGeom prst="rect">
              <a:avLst/>
            </a:prstGeom>
            <a:ln>
              <a:noFill/>
            </a:ln>
          </p:spPr>
        </p:pic>
        <p:sp>
          <p:nvSpPr>
            <p:cNvPr id="14" name="object 14"/>
            <p:cNvSpPr/>
            <p:nvPr/>
          </p:nvSpPr>
          <p:spPr>
            <a:xfrm>
              <a:off x="470319" y="3880865"/>
              <a:ext cx="2101215" cy="1885950"/>
            </a:xfrm>
            <a:custGeom>
              <a:avLst/>
              <a:gdLst/>
              <a:ahLst/>
              <a:cxnLst/>
              <a:rect l="l" t="t" r="r" b="b"/>
              <a:pathLst>
                <a:path w="2101215" h="1885950">
                  <a:moveTo>
                    <a:pt x="0" y="1885950"/>
                  </a:moveTo>
                  <a:lnTo>
                    <a:pt x="2100961" y="1885950"/>
                  </a:lnTo>
                  <a:lnTo>
                    <a:pt x="2100961" y="0"/>
                  </a:lnTo>
                  <a:lnTo>
                    <a:pt x="0" y="0"/>
                  </a:lnTo>
                  <a:lnTo>
                    <a:pt x="0" y="1885950"/>
                  </a:lnTo>
                  <a:close/>
                </a:path>
              </a:pathLst>
            </a:custGeom>
            <a:ln w="12700">
              <a:noFill/>
            </a:ln>
          </p:spPr>
          <p:txBody>
            <a:bodyPr wrap="square" lIns="0" tIns="0" rIns="0" bIns="0" rtlCol="0"/>
            <a:lstStyle/>
            <a:p>
              <a:endParaRPr/>
            </a:p>
          </p:txBody>
        </p:sp>
      </p:grpSp>
      <p:grpSp>
        <p:nvGrpSpPr>
          <p:cNvPr id="15" name="object 15"/>
          <p:cNvGrpSpPr/>
          <p:nvPr/>
        </p:nvGrpSpPr>
        <p:grpSpPr>
          <a:xfrm>
            <a:off x="2871210" y="4003476"/>
            <a:ext cx="1853190" cy="1677657"/>
            <a:chOff x="2848229" y="3868039"/>
            <a:chExt cx="2079770" cy="1882775"/>
          </a:xfrm>
        </p:grpSpPr>
        <p:pic>
          <p:nvPicPr>
            <p:cNvPr id="16" name="object 16"/>
            <p:cNvPicPr/>
            <p:nvPr/>
          </p:nvPicPr>
          <p:blipFill rotWithShape="1">
            <a:blip r:embed="rId4" cstate="print"/>
            <a:srcRect t="16913" b="6885"/>
            <a:stretch/>
          </p:blipFill>
          <p:spPr>
            <a:xfrm>
              <a:off x="3021484" y="4021235"/>
              <a:ext cx="1906515" cy="1703605"/>
            </a:xfrm>
            <a:prstGeom prst="rect">
              <a:avLst/>
            </a:prstGeom>
            <a:ln>
              <a:noFill/>
            </a:ln>
          </p:spPr>
        </p:pic>
        <p:sp>
          <p:nvSpPr>
            <p:cNvPr id="17" name="object 17"/>
            <p:cNvSpPr/>
            <p:nvPr/>
          </p:nvSpPr>
          <p:spPr>
            <a:xfrm>
              <a:off x="2848229" y="3868039"/>
              <a:ext cx="1593850" cy="1882775"/>
            </a:xfrm>
            <a:custGeom>
              <a:avLst/>
              <a:gdLst/>
              <a:ahLst/>
              <a:cxnLst/>
              <a:rect l="l" t="t" r="r" b="b"/>
              <a:pathLst>
                <a:path w="1593850" h="1882775">
                  <a:moveTo>
                    <a:pt x="0" y="1882775"/>
                  </a:moveTo>
                  <a:lnTo>
                    <a:pt x="1593722" y="1882775"/>
                  </a:lnTo>
                  <a:lnTo>
                    <a:pt x="1593722" y="0"/>
                  </a:lnTo>
                  <a:lnTo>
                    <a:pt x="0" y="0"/>
                  </a:lnTo>
                  <a:lnTo>
                    <a:pt x="0" y="1882775"/>
                  </a:lnTo>
                  <a:close/>
                </a:path>
              </a:pathLst>
            </a:custGeom>
            <a:ln w="9525">
              <a:noFill/>
            </a:ln>
          </p:spPr>
          <p:txBody>
            <a:bodyPr wrap="square" lIns="0" tIns="0" rIns="0" bIns="0" rtlCol="0"/>
            <a:lstStyle/>
            <a:p>
              <a:endParaRPr/>
            </a:p>
          </p:txBody>
        </p:sp>
      </p:grpSp>
      <p:grpSp>
        <p:nvGrpSpPr>
          <p:cNvPr id="18" name="object 18"/>
          <p:cNvGrpSpPr/>
          <p:nvPr/>
        </p:nvGrpSpPr>
        <p:grpSpPr>
          <a:xfrm>
            <a:off x="4847674" y="4001606"/>
            <a:ext cx="1356403" cy="1660912"/>
            <a:chOff x="4671567" y="3882516"/>
            <a:chExt cx="1537590" cy="1882775"/>
          </a:xfrm>
        </p:grpSpPr>
        <p:pic>
          <p:nvPicPr>
            <p:cNvPr id="19" name="object 19"/>
            <p:cNvPicPr/>
            <p:nvPr/>
          </p:nvPicPr>
          <p:blipFill rotWithShape="1">
            <a:blip r:embed="rId5" cstate="print"/>
            <a:srcRect t="7172" b="1102"/>
            <a:stretch/>
          </p:blipFill>
          <p:spPr>
            <a:xfrm>
              <a:off x="4671567" y="4033757"/>
              <a:ext cx="1507743" cy="1718271"/>
            </a:xfrm>
            <a:prstGeom prst="rect">
              <a:avLst/>
            </a:prstGeom>
            <a:ln>
              <a:noFill/>
            </a:ln>
          </p:spPr>
        </p:pic>
        <p:sp>
          <p:nvSpPr>
            <p:cNvPr id="20" name="object 20"/>
            <p:cNvSpPr/>
            <p:nvPr/>
          </p:nvSpPr>
          <p:spPr>
            <a:xfrm>
              <a:off x="4691507" y="3882516"/>
              <a:ext cx="1517650" cy="1882775"/>
            </a:xfrm>
            <a:custGeom>
              <a:avLst/>
              <a:gdLst/>
              <a:ahLst/>
              <a:cxnLst/>
              <a:rect l="l" t="t" r="r" b="b"/>
              <a:pathLst>
                <a:path w="1517650" h="1882775">
                  <a:moveTo>
                    <a:pt x="0" y="1882775"/>
                  </a:moveTo>
                  <a:lnTo>
                    <a:pt x="1517268" y="1882775"/>
                  </a:lnTo>
                  <a:lnTo>
                    <a:pt x="1517268" y="0"/>
                  </a:lnTo>
                  <a:lnTo>
                    <a:pt x="0" y="0"/>
                  </a:lnTo>
                  <a:lnTo>
                    <a:pt x="0" y="1882775"/>
                  </a:lnTo>
                  <a:close/>
                </a:path>
              </a:pathLst>
            </a:custGeom>
            <a:ln w="9525">
              <a:noFill/>
            </a:ln>
          </p:spPr>
          <p:txBody>
            <a:bodyPr wrap="square" lIns="0" tIns="0" rIns="0" bIns="0" rtlCol="0"/>
            <a:lstStyle/>
            <a:p>
              <a:endParaRPr/>
            </a:p>
          </p:txBody>
        </p:sp>
      </p:grpSp>
      <p:grpSp>
        <p:nvGrpSpPr>
          <p:cNvPr id="21" name="object 21"/>
          <p:cNvGrpSpPr/>
          <p:nvPr/>
        </p:nvGrpSpPr>
        <p:grpSpPr>
          <a:xfrm>
            <a:off x="529729" y="6273347"/>
            <a:ext cx="2689860" cy="2854960"/>
            <a:chOff x="529729" y="6474498"/>
            <a:chExt cx="2689860" cy="2854960"/>
          </a:xfrm>
        </p:grpSpPr>
        <p:pic>
          <p:nvPicPr>
            <p:cNvPr id="22" name="object 22"/>
            <p:cNvPicPr/>
            <p:nvPr/>
          </p:nvPicPr>
          <p:blipFill>
            <a:blip r:embed="rId6" cstate="print"/>
            <a:stretch>
              <a:fillRect/>
            </a:stretch>
          </p:blipFill>
          <p:spPr>
            <a:xfrm>
              <a:off x="686581" y="6640646"/>
              <a:ext cx="2526403" cy="2682461"/>
            </a:xfrm>
            <a:prstGeom prst="rect">
              <a:avLst/>
            </a:prstGeom>
            <a:ln>
              <a:noFill/>
            </a:ln>
          </p:spPr>
        </p:pic>
        <p:sp>
          <p:nvSpPr>
            <p:cNvPr id="23" name="object 23"/>
            <p:cNvSpPr/>
            <p:nvPr/>
          </p:nvSpPr>
          <p:spPr>
            <a:xfrm>
              <a:off x="529729" y="6474498"/>
              <a:ext cx="2689860" cy="2854960"/>
            </a:xfrm>
            <a:custGeom>
              <a:avLst/>
              <a:gdLst/>
              <a:ahLst/>
              <a:cxnLst/>
              <a:rect l="l" t="t" r="r" b="b"/>
              <a:pathLst>
                <a:path w="2689860" h="2854959">
                  <a:moveTo>
                    <a:pt x="0" y="2854960"/>
                  </a:moveTo>
                  <a:lnTo>
                    <a:pt x="2689605" y="2854960"/>
                  </a:lnTo>
                  <a:lnTo>
                    <a:pt x="2689605" y="0"/>
                  </a:lnTo>
                  <a:lnTo>
                    <a:pt x="0" y="0"/>
                  </a:lnTo>
                  <a:lnTo>
                    <a:pt x="0" y="2854960"/>
                  </a:lnTo>
                  <a:close/>
                </a:path>
              </a:pathLst>
            </a:custGeom>
            <a:ln w="12700">
              <a:noFill/>
            </a:ln>
          </p:spPr>
          <p:txBody>
            <a:bodyPr wrap="square" lIns="0" tIns="0" rIns="0" bIns="0" rtlCol="0"/>
            <a:lstStyle/>
            <a:p>
              <a:endParaRPr/>
            </a:p>
          </p:txBody>
        </p:sp>
      </p:grpSp>
      <p:grpSp>
        <p:nvGrpSpPr>
          <p:cNvPr id="24" name="object 24"/>
          <p:cNvGrpSpPr/>
          <p:nvPr/>
        </p:nvGrpSpPr>
        <p:grpSpPr>
          <a:xfrm>
            <a:off x="3638677" y="6273347"/>
            <a:ext cx="2571750" cy="2854960"/>
            <a:chOff x="3638677" y="6474498"/>
            <a:chExt cx="2571750" cy="2854960"/>
          </a:xfrm>
        </p:grpSpPr>
        <p:pic>
          <p:nvPicPr>
            <p:cNvPr id="25" name="object 25"/>
            <p:cNvPicPr/>
            <p:nvPr/>
          </p:nvPicPr>
          <p:blipFill>
            <a:blip r:embed="rId7" cstate="print"/>
            <a:stretch>
              <a:fillRect/>
            </a:stretch>
          </p:blipFill>
          <p:spPr>
            <a:xfrm>
              <a:off x="3755283" y="6639577"/>
              <a:ext cx="2416136" cy="2683530"/>
            </a:xfrm>
            <a:prstGeom prst="rect">
              <a:avLst/>
            </a:prstGeom>
            <a:ln>
              <a:noFill/>
            </a:ln>
          </p:spPr>
        </p:pic>
        <p:sp>
          <p:nvSpPr>
            <p:cNvPr id="26" name="object 26"/>
            <p:cNvSpPr/>
            <p:nvPr/>
          </p:nvSpPr>
          <p:spPr>
            <a:xfrm>
              <a:off x="3638677" y="6474498"/>
              <a:ext cx="2571750" cy="2854960"/>
            </a:xfrm>
            <a:custGeom>
              <a:avLst/>
              <a:gdLst/>
              <a:ahLst/>
              <a:cxnLst/>
              <a:rect l="l" t="t" r="r" b="b"/>
              <a:pathLst>
                <a:path w="2571750" h="2854959">
                  <a:moveTo>
                    <a:pt x="0" y="2854960"/>
                  </a:moveTo>
                  <a:lnTo>
                    <a:pt x="2571750" y="2854960"/>
                  </a:lnTo>
                  <a:lnTo>
                    <a:pt x="2571750" y="0"/>
                  </a:lnTo>
                  <a:lnTo>
                    <a:pt x="0" y="0"/>
                  </a:lnTo>
                  <a:lnTo>
                    <a:pt x="0" y="2854960"/>
                  </a:lnTo>
                  <a:close/>
                </a:path>
              </a:pathLst>
            </a:custGeom>
            <a:ln w="12700">
              <a:noFill/>
            </a:ln>
          </p:spPr>
          <p:txBody>
            <a:bodyPr wrap="square" lIns="0" tIns="0" rIns="0" bIns="0" rtlCol="0"/>
            <a:lstStyle/>
            <a:p>
              <a:endParaRPr/>
            </a:p>
          </p:txBody>
        </p:sp>
      </p:grpSp>
      <p:sp>
        <p:nvSpPr>
          <p:cNvPr id="32" name="object 3">
            <a:extLst>
              <a:ext uri="{FF2B5EF4-FFF2-40B4-BE49-F238E27FC236}">
                <a16:creationId xmlns:a16="http://schemas.microsoft.com/office/drawing/2014/main" xmlns="" id="{1133C578-F03A-973D-BCA2-B514FAFA7E06}"/>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33" name="object 18">
            <a:extLst>
              <a:ext uri="{FF2B5EF4-FFF2-40B4-BE49-F238E27FC236}">
                <a16:creationId xmlns:a16="http://schemas.microsoft.com/office/drawing/2014/main" xmlns="" id="{C67DAA8A-65C6-9856-3DF4-B864D31DFCEF}"/>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30" name="TextBox 29">
            <a:extLst>
              <a:ext uri="{FF2B5EF4-FFF2-40B4-BE49-F238E27FC236}">
                <a16:creationId xmlns:a16="http://schemas.microsoft.com/office/drawing/2014/main" xmlns="" id="{F6B103B3-CA17-C09A-65E2-B548D28E0140}"/>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03</a:t>
            </a:r>
            <a:endParaRPr lang="en-US" sz="4000" dirty="0"/>
          </a:p>
        </p:txBody>
      </p:sp>
      <p:sp>
        <p:nvSpPr>
          <p:cNvPr id="31" name="TextBox 30">
            <a:extLst>
              <a:ext uri="{FF2B5EF4-FFF2-40B4-BE49-F238E27FC236}">
                <a16:creationId xmlns:a16="http://schemas.microsoft.com/office/drawing/2014/main" xmlns="" id="{931F54A2-1425-C211-CB85-E79531ABD579}"/>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Business Areas</a:t>
            </a:r>
          </a:p>
          <a:p>
            <a:r>
              <a:rPr lang="en-US" b="1" dirty="0">
                <a:latin typeface="Helvetica" pitchFamily="2" charset="0"/>
                <a:cs typeface="Arial"/>
              </a:rPr>
              <a:t>Electrical Safety Products – cont’d</a:t>
            </a:r>
            <a:endParaRPr lang="en-US" b="1" dirty="0">
              <a:latin typeface="Helvetica" pitchFamily="2" charset="0"/>
            </a:endParaRPr>
          </a:p>
        </p:txBody>
      </p:sp>
      <p:sp>
        <p:nvSpPr>
          <p:cNvPr id="34" name="Right Arrow 33">
            <a:extLst>
              <a:ext uri="{FF2B5EF4-FFF2-40B4-BE49-F238E27FC236}">
                <a16:creationId xmlns:a16="http://schemas.microsoft.com/office/drawing/2014/main" xmlns="" id="{5A066EED-D880-2205-3DA5-8A726F353FB7}"/>
              </a:ext>
            </a:extLst>
          </p:cNvPr>
          <p:cNvSpPr/>
          <p:nvPr/>
        </p:nvSpPr>
        <p:spPr>
          <a:xfrm>
            <a:off x="3333292" y="7685549"/>
            <a:ext cx="326283" cy="320078"/>
          </a:xfrm>
          <a:prstGeom prst="rightArrow">
            <a:avLst/>
          </a:prstGeom>
          <a:solidFill>
            <a:srgbClr val="BCC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94285" y="6103951"/>
            <a:ext cx="1277620" cy="182101"/>
          </a:xfrm>
          <a:prstGeom prst="rect">
            <a:avLst/>
          </a:prstGeom>
        </p:spPr>
        <p:txBody>
          <a:bodyPr vert="horz" wrap="square" lIns="0" tIns="12700" rIns="0" bIns="0" rtlCol="0">
            <a:spAutoFit/>
          </a:bodyPr>
          <a:lstStyle/>
          <a:p>
            <a:pPr marL="12700">
              <a:lnSpc>
                <a:spcPct val="100000"/>
              </a:lnSpc>
              <a:spcBef>
                <a:spcPts val="100"/>
              </a:spcBef>
            </a:pPr>
            <a:r>
              <a:rPr lang="en-US" sz="1100" dirty="0">
                <a:latin typeface="Helvetica" pitchFamily="2" charset="0"/>
                <a:cs typeface="AppleGothic"/>
              </a:rPr>
              <a:t>in</a:t>
            </a:r>
            <a:r>
              <a:rPr sz="1100" dirty="0">
                <a:latin typeface="Helvetica" pitchFamily="2" charset="0"/>
                <a:cs typeface="AppleGothic"/>
              </a:rPr>
              <a:t>stalled in streets</a:t>
            </a:r>
          </a:p>
        </p:txBody>
      </p:sp>
      <p:sp>
        <p:nvSpPr>
          <p:cNvPr id="5" name="object 5"/>
          <p:cNvSpPr txBox="1"/>
          <p:nvPr/>
        </p:nvSpPr>
        <p:spPr>
          <a:xfrm>
            <a:off x="2667520" y="6107675"/>
            <a:ext cx="1280795" cy="182101"/>
          </a:xfrm>
          <a:prstGeom prst="rect">
            <a:avLst/>
          </a:prstGeom>
        </p:spPr>
        <p:txBody>
          <a:bodyPr vert="horz" wrap="square" lIns="0" tIns="12700" rIns="0" bIns="0" rtlCol="0">
            <a:spAutoFit/>
          </a:bodyPr>
          <a:lstStyle/>
          <a:p>
            <a:pPr marL="12700">
              <a:lnSpc>
                <a:spcPct val="100000"/>
              </a:lnSpc>
              <a:spcBef>
                <a:spcPts val="100"/>
              </a:spcBef>
            </a:pPr>
            <a:r>
              <a:rPr sz="1100" dirty="0">
                <a:latin typeface="Helvetica" pitchFamily="2" charset="0"/>
                <a:cs typeface="AppleGothic"/>
              </a:rPr>
              <a:t>Top cover opened</a:t>
            </a:r>
          </a:p>
        </p:txBody>
      </p:sp>
      <p:sp>
        <p:nvSpPr>
          <p:cNvPr id="6" name="object 6"/>
          <p:cNvSpPr txBox="1"/>
          <p:nvPr/>
        </p:nvSpPr>
        <p:spPr>
          <a:xfrm>
            <a:off x="4595495" y="6112367"/>
            <a:ext cx="1339307" cy="182101"/>
          </a:xfrm>
          <a:prstGeom prst="rect">
            <a:avLst/>
          </a:prstGeom>
        </p:spPr>
        <p:txBody>
          <a:bodyPr vert="horz" wrap="square" lIns="0" tIns="12700" rIns="0" bIns="0" rtlCol="0">
            <a:spAutoFit/>
          </a:bodyPr>
          <a:lstStyle/>
          <a:p>
            <a:pPr marL="12700">
              <a:lnSpc>
                <a:spcPct val="100000"/>
              </a:lnSpc>
              <a:spcBef>
                <a:spcPts val="100"/>
              </a:spcBef>
            </a:pPr>
            <a:r>
              <a:rPr sz="1100" dirty="0">
                <a:latin typeface="Helvetica" pitchFamily="2" charset="0"/>
                <a:cs typeface="AppleGothic"/>
              </a:rPr>
              <a:t>Inner cover opene</a:t>
            </a:r>
            <a:r>
              <a:rPr lang="en-US" sz="1100" dirty="0">
                <a:latin typeface="Helvetica" pitchFamily="2" charset="0"/>
                <a:cs typeface="AppleGothic"/>
              </a:rPr>
              <a:t>d</a:t>
            </a:r>
            <a:endParaRPr sz="1100" dirty="0">
              <a:latin typeface="Helvetica" pitchFamily="2" charset="0"/>
              <a:cs typeface="AppleGothic"/>
            </a:endParaRPr>
          </a:p>
        </p:txBody>
      </p:sp>
      <p:sp>
        <p:nvSpPr>
          <p:cNvPr id="7" name="object 7"/>
          <p:cNvSpPr txBox="1"/>
          <p:nvPr/>
        </p:nvSpPr>
        <p:spPr>
          <a:xfrm>
            <a:off x="1007562" y="8936259"/>
            <a:ext cx="1192530" cy="182101"/>
          </a:xfrm>
          <a:prstGeom prst="rect">
            <a:avLst/>
          </a:prstGeom>
        </p:spPr>
        <p:txBody>
          <a:bodyPr vert="horz" wrap="square" lIns="0" tIns="12700" rIns="0" bIns="0" rtlCol="0">
            <a:spAutoFit/>
          </a:bodyPr>
          <a:lstStyle/>
          <a:p>
            <a:pPr marL="12700">
              <a:lnSpc>
                <a:spcPct val="100000"/>
              </a:lnSpc>
              <a:spcBef>
                <a:spcPts val="100"/>
              </a:spcBef>
            </a:pPr>
            <a:r>
              <a:rPr sz="1100" dirty="0">
                <a:latin typeface="Helvetica" pitchFamily="2" charset="0"/>
                <a:cs typeface="AppleGothic"/>
              </a:rPr>
              <a:t>Opening/Closing</a:t>
            </a:r>
          </a:p>
        </p:txBody>
      </p:sp>
      <p:sp>
        <p:nvSpPr>
          <p:cNvPr id="8" name="object 8"/>
          <p:cNvSpPr txBox="1"/>
          <p:nvPr/>
        </p:nvSpPr>
        <p:spPr>
          <a:xfrm>
            <a:off x="3260408" y="8936258"/>
            <a:ext cx="1873885" cy="182101"/>
          </a:xfrm>
          <a:prstGeom prst="rect">
            <a:avLst/>
          </a:prstGeom>
        </p:spPr>
        <p:txBody>
          <a:bodyPr vert="horz" wrap="square" lIns="0" tIns="12700" rIns="0" bIns="0" rtlCol="0">
            <a:spAutoFit/>
          </a:bodyPr>
          <a:lstStyle/>
          <a:p>
            <a:pPr marL="12700">
              <a:lnSpc>
                <a:spcPct val="100000"/>
              </a:lnSpc>
              <a:spcBef>
                <a:spcPts val="100"/>
              </a:spcBef>
            </a:pPr>
            <a:r>
              <a:rPr sz="1100" dirty="0">
                <a:latin typeface="Helvetica" pitchFamily="2" charset="0"/>
                <a:cs typeface="AppleGothic"/>
              </a:rPr>
              <a:t>Includes Waterproof HVAC</a:t>
            </a:r>
          </a:p>
        </p:txBody>
      </p:sp>
      <p:grpSp>
        <p:nvGrpSpPr>
          <p:cNvPr id="9" name="object 9"/>
          <p:cNvGrpSpPr/>
          <p:nvPr/>
        </p:nvGrpSpPr>
        <p:grpSpPr>
          <a:xfrm>
            <a:off x="685801" y="1564412"/>
            <a:ext cx="2134070" cy="2390294"/>
            <a:chOff x="494258" y="1343088"/>
            <a:chExt cx="2395855" cy="2683510"/>
          </a:xfrm>
        </p:grpSpPr>
        <p:pic>
          <p:nvPicPr>
            <p:cNvPr id="10" name="object 10"/>
            <p:cNvPicPr/>
            <p:nvPr/>
          </p:nvPicPr>
          <p:blipFill>
            <a:blip r:embed="rId3" cstate="print"/>
            <a:stretch>
              <a:fillRect/>
            </a:stretch>
          </p:blipFill>
          <p:spPr>
            <a:xfrm>
              <a:off x="503783" y="1352549"/>
              <a:ext cx="2376297" cy="2664333"/>
            </a:xfrm>
            <a:prstGeom prst="rect">
              <a:avLst/>
            </a:prstGeom>
            <a:ln>
              <a:noFill/>
            </a:ln>
          </p:spPr>
        </p:pic>
        <p:sp>
          <p:nvSpPr>
            <p:cNvPr id="11" name="object 11"/>
            <p:cNvSpPr/>
            <p:nvPr/>
          </p:nvSpPr>
          <p:spPr>
            <a:xfrm>
              <a:off x="499021" y="1347850"/>
              <a:ext cx="2386330" cy="2673985"/>
            </a:xfrm>
            <a:custGeom>
              <a:avLst/>
              <a:gdLst/>
              <a:ahLst/>
              <a:cxnLst/>
              <a:rect l="l" t="t" r="r" b="b"/>
              <a:pathLst>
                <a:path w="2386330" h="2673985">
                  <a:moveTo>
                    <a:pt x="0" y="2673858"/>
                  </a:moveTo>
                  <a:lnTo>
                    <a:pt x="2385822" y="2673858"/>
                  </a:lnTo>
                  <a:lnTo>
                    <a:pt x="2385822" y="0"/>
                  </a:lnTo>
                  <a:lnTo>
                    <a:pt x="0" y="0"/>
                  </a:lnTo>
                  <a:lnTo>
                    <a:pt x="0" y="2673858"/>
                  </a:lnTo>
                  <a:close/>
                </a:path>
              </a:pathLst>
            </a:custGeom>
            <a:ln w="9525">
              <a:noFill/>
            </a:ln>
          </p:spPr>
          <p:txBody>
            <a:bodyPr wrap="square" lIns="0" tIns="0" rIns="0" bIns="0" rtlCol="0"/>
            <a:lstStyle/>
            <a:p>
              <a:endParaRPr/>
            </a:p>
          </p:txBody>
        </p:sp>
      </p:grpSp>
      <p:grpSp>
        <p:nvGrpSpPr>
          <p:cNvPr id="12" name="object 12"/>
          <p:cNvGrpSpPr/>
          <p:nvPr/>
        </p:nvGrpSpPr>
        <p:grpSpPr>
          <a:xfrm>
            <a:off x="690563" y="4190862"/>
            <a:ext cx="1717675" cy="1916813"/>
            <a:chOff x="495503" y="4148199"/>
            <a:chExt cx="1717675" cy="1916813"/>
          </a:xfrm>
        </p:grpSpPr>
        <p:pic>
          <p:nvPicPr>
            <p:cNvPr id="13" name="object 13"/>
            <p:cNvPicPr/>
            <p:nvPr/>
          </p:nvPicPr>
          <p:blipFill>
            <a:blip r:embed="rId4" cstate="print"/>
            <a:stretch>
              <a:fillRect/>
            </a:stretch>
          </p:blipFill>
          <p:spPr>
            <a:xfrm>
              <a:off x="500455" y="4148199"/>
              <a:ext cx="1707769" cy="1898777"/>
            </a:xfrm>
            <a:prstGeom prst="rect">
              <a:avLst/>
            </a:prstGeom>
            <a:ln>
              <a:noFill/>
            </a:ln>
          </p:spPr>
        </p:pic>
        <p:sp>
          <p:nvSpPr>
            <p:cNvPr id="14" name="object 14"/>
            <p:cNvSpPr/>
            <p:nvPr/>
          </p:nvSpPr>
          <p:spPr>
            <a:xfrm>
              <a:off x="495503" y="4156202"/>
              <a:ext cx="1717675" cy="1908810"/>
            </a:xfrm>
            <a:custGeom>
              <a:avLst/>
              <a:gdLst/>
              <a:ahLst/>
              <a:cxnLst/>
              <a:rect l="l" t="t" r="r" b="b"/>
              <a:pathLst>
                <a:path w="1717675" h="1908810">
                  <a:moveTo>
                    <a:pt x="0" y="1908302"/>
                  </a:moveTo>
                  <a:lnTo>
                    <a:pt x="1717294" y="1908302"/>
                  </a:lnTo>
                  <a:lnTo>
                    <a:pt x="1717294" y="0"/>
                  </a:lnTo>
                  <a:lnTo>
                    <a:pt x="0" y="0"/>
                  </a:lnTo>
                  <a:lnTo>
                    <a:pt x="0" y="1908302"/>
                  </a:lnTo>
                  <a:close/>
                </a:path>
              </a:pathLst>
            </a:custGeom>
            <a:ln w="9525">
              <a:noFill/>
            </a:ln>
          </p:spPr>
          <p:txBody>
            <a:bodyPr wrap="square" lIns="0" tIns="0" rIns="0" bIns="0" rtlCol="0"/>
            <a:lstStyle/>
            <a:p>
              <a:endParaRPr/>
            </a:p>
          </p:txBody>
        </p:sp>
      </p:grpSp>
      <p:grpSp>
        <p:nvGrpSpPr>
          <p:cNvPr id="15" name="object 15"/>
          <p:cNvGrpSpPr/>
          <p:nvPr/>
        </p:nvGrpSpPr>
        <p:grpSpPr>
          <a:xfrm>
            <a:off x="2651824" y="4184514"/>
            <a:ext cx="1675764" cy="1918335"/>
            <a:chOff x="2555430" y="4159059"/>
            <a:chExt cx="1675764" cy="1918335"/>
          </a:xfrm>
        </p:grpSpPr>
        <p:pic>
          <p:nvPicPr>
            <p:cNvPr id="16" name="object 16"/>
            <p:cNvPicPr/>
            <p:nvPr/>
          </p:nvPicPr>
          <p:blipFill>
            <a:blip r:embed="rId5" cstate="print"/>
            <a:stretch>
              <a:fillRect/>
            </a:stretch>
          </p:blipFill>
          <p:spPr>
            <a:xfrm>
              <a:off x="2564891" y="4168647"/>
              <a:ext cx="1656207" cy="1898777"/>
            </a:xfrm>
            <a:prstGeom prst="rect">
              <a:avLst/>
            </a:prstGeom>
            <a:ln>
              <a:noFill/>
            </a:ln>
          </p:spPr>
        </p:pic>
        <p:sp>
          <p:nvSpPr>
            <p:cNvPr id="17" name="object 17"/>
            <p:cNvSpPr/>
            <p:nvPr/>
          </p:nvSpPr>
          <p:spPr>
            <a:xfrm>
              <a:off x="2560192" y="4163821"/>
              <a:ext cx="1666239" cy="1908810"/>
            </a:xfrm>
            <a:custGeom>
              <a:avLst/>
              <a:gdLst/>
              <a:ahLst/>
              <a:cxnLst/>
              <a:rect l="l" t="t" r="r" b="b"/>
              <a:pathLst>
                <a:path w="1666239" h="1908810">
                  <a:moveTo>
                    <a:pt x="0" y="1908302"/>
                  </a:moveTo>
                  <a:lnTo>
                    <a:pt x="1665732" y="1908302"/>
                  </a:lnTo>
                  <a:lnTo>
                    <a:pt x="1665732" y="0"/>
                  </a:lnTo>
                  <a:lnTo>
                    <a:pt x="0" y="0"/>
                  </a:lnTo>
                  <a:lnTo>
                    <a:pt x="0" y="1908302"/>
                  </a:lnTo>
                  <a:close/>
                </a:path>
              </a:pathLst>
            </a:custGeom>
            <a:ln w="9525">
              <a:noFill/>
            </a:ln>
          </p:spPr>
          <p:txBody>
            <a:bodyPr wrap="square" lIns="0" tIns="0" rIns="0" bIns="0" rtlCol="0"/>
            <a:lstStyle/>
            <a:p>
              <a:endParaRPr/>
            </a:p>
          </p:txBody>
        </p:sp>
      </p:grpSp>
      <p:grpSp>
        <p:nvGrpSpPr>
          <p:cNvPr id="18" name="object 18"/>
          <p:cNvGrpSpPr/>
          <p:nvPr/>
        </p:nvGrpSpPr>
        <p:grpSpPr>
          <a:xfrm>
            <a:off x="4595495" y="4189276"/>
            <a:ext cx="1599183" cy="1923091"/>
            <a:chOff x="4570984" y="4149540"/>
            <a:chExt cx="1599183" cy="1923091"/>
          </a:xfrm>
        </p:grpSpPr>
        <p:pic>
          <p:nvPicPr>
            <p:cNvPr id="19" name="object 19"/>
            <p:cNvPicPr/>
            <p:nvPr/>
          </p:nvPicPr>
          <p:blipFill>
            <a:blip r:embed="rId6" cstate="print"/>
            <a:stretch>
              <a:fillRect/>
            </a:stretch>
          </p:blipFill>
          <p:spPr>
            <a:xfrm>
              <a:off x="4570984" y="4149540"/>
              <a:ext cx="1584198" cy="1898777"/>
            </a:xfrm>
            <a:prstGeom prst="rect">
              <a:avLst/>
            </a:prstGeom>
            <a:ln>
              <a:noFill/>
            </a:ln>
          </p:spPr>
        </p:pic>
        <p:sp>
          <p:nvSpPr>
            <p:cNvPr id="20" name="object 20"/>
            <p:cNvSpPr/>
            <p:nvPr/>
          </p:nvSpPr>
          <p:spPr>
            <a:xfrm>
              <a:off x="4576317" y="4163821"/>
              <a:ext cx="1593850" cy="1908810"/>
            </a:xfrm>
            <a:custGeom>
              <a:avLst/>
              <a:gdLst/>
              <a:ahLst/>
              <a:cxnLst/>
              <a:rect l="l" t="t" r="r" b="b"/>
              <a:pathLst>
                <a:path w="1593850" h="1908810">
                  <a:moveTo>
                    <a:pt x="0" y="1908302"/>
                  </a:moveTo>
                  <a:lnTo>
                    <a:pt x="1593723" y="1908302"/>
                  </a:lnTo>
                  <a:lnTo>
                    <a:pt x="1593723" y="0"/>
                  </a:lnTo>
                  <a:lnTo>
                    <a:pt x="0" y="0"/>
                  </a:lnTo>
                  <a:lnTo>
                    <a:pt x="0" y="1908302"/>
                  </a:lnTo>
                  <a:close/>
                </a:path>
              </a:pathLst>
            </a:custGeom>
            <a:ln w="9524">
              <a:noFill/>
            </a:ln>
          </p:spPr>
          <p:txBody>
            <a:bodyPr wrap="square" lIns="0" tIns="0" rIns="0" bIns="0" rtlCol="0"/>
            <a:lstStyle/>
            <a:p>
              <a:endParaRPr/>
            </a:p>
          </p:txBody>
        </p:sp>
      </p:grpSp>
      <p:grpSp>
        <p:nvGrpSpPr>
          <p:cNvPr id="21" name="object 21"/>
          <p:cNvGrpSpPr/>
          <p:nvPr/>
        </p:nvGrpSpPr>
        <p:grpSpPr>
          <a:xfrm>
            <a:off x="999236" y="6568773"/>
            <a:ext cx="1864360" cy="2344420"/>
            <a:chOff x="632764" y="6535115"/>
            <a:chExt cx="1864360" cy="2344420"/>
          </a:xfrm>
        </p:grpSpPr>
        <p:pic>
          <p:nvPicPr>
            <p:cNvPr id="22" name="object 22"/>
            <p:cNvPicPr/>
            <p:nvPr/>
          </p:nvPicPr>
          <p:blipFill>
            <a:blip r:embed="rId7" cstate="print"/>
            <a:stretch>
              <a:fillRect/>
            </a:stretch>
          </p:blipFill>
          <p:spPr>
            <a:xfrm>
              <a:off x="642289" y="6544767"/>
              <a:ext cx="1845055" cy="2325242"/>
            </a:xfrm>
            <a:prstGeom prst="rect">
              <a:avLst/>
            </a:prstGeom>
            <a:ln>
              <a:noFill/>
            </a:ln>
          </p:spPr>
        </p:pic>
        <p:sp>
          <p:nvSpPr>
            <p:cNvPr id="23" name="object 23"/>
            <p:cNvSpPr/>
            <p:nvPr/>
          </p:nvSpPr>
          <p:spPr>
            <a:xfrm>
              <a:off x="637527" y="6539877"/>
              <a:ext cx="1854835" cy="2334895"/>
            </a:xfrm>
            <a:custGeom>
              <a:avLst/>
              <a:gdLst/>
              <a:ahLst/>
              <a:cxnLst/>
              <a:rect l="l" t="t" r="r" b="b"/>
              <a:pathLst>
                <a:path w="1854835" h="2334895">
                  <a:moveTo>
                    <a:pt x="0" y="2334894"/>
                  </a:moveTo>
                  <a:lnTo>
                    <a:pt x="1854580" y="2334894"/>
                  </a:lnTo>
                  <a:lnTo>
                    <a:pt x="1854580" y="0"/>
                  </a:lnTo>
                  <a:lnTo>
                    <a:pt x="0" y="0"/>
                  </a:lnTo>
                  <a:lnTo>
                    <a:pt x="0" y="2334894"/>
                  </a:lnTo>
                  <a:close/>
                </a:path>
              </a:pathLst>
            </a:custGeom>
            <a:ln w="9525">
              <a:noFill/>
            </a:ln>
          </p:spPr>
          <p:txBody>
            <a:bodyPr wrap="square" lIns="0" tIns="0" rIns="0" bIns="0" rtlCol="0"/>
            <a:lstStyle/>
            <a:p>
              <a:endParaRPr/>
            </a:p>
          </p:txBody>
        </p:sp>
      </p:grpSp>
      <p:grpSp>
        <p:nvGrpSpPr>
          <p:cNvPr id="24" name="object 24"/>
          <p:cNvGrpSpPr/>
          <p:nvPr/>
        </p:nvGrpSpPr>
        <p:grpSpPr>
          <a:xfrm>
            <a:off x="3255645" y="6568772"/>
            <a:ext cx="2611755" cy="2344420"/>
            <a:chOff x="3251771" y="6560515"/>
            <a:chExt cx="2611755" cy="2344420"/>
          </a:xfrm>
        </p:grpSpPr>
        <p:pic>
          <p:nvPicPr>
            <p:cNvPr id="25" name="object 25"/>
            <p:cNvPicPr/>
            <p:nvPr/>
          </p:nvPicPr>
          <p:blipFill>
            <a:blip r:embed="rId8" cstate="print"/>
            <a:stretch>
              <a:fillRect/>
            </a:stretch>
          </p:blipFill>
          <p:spPr>
            <a:xfrm>
              <a:off x="3261233" y="6570040"/>
              <a:ext cx="2592324" cy="2325369"/>
            </a:xfrm>
            <a:prstGeom prst="rect">
              <a:avLst/>
            </a:prstGeom>
            <a:ln>
              <a:noFill/>
            </a:ln>
          </p:spPr>
        </p:pic>
        <p:sp>
          <p:nvSpPr>
            <p:cNvPr id="26" name="object 26"/>
            <p:cNvSpPr/>
            <p:nvPr/>
          </p:nvSpPr>
          <p:spPr>
            <a:xfrm>
              <a:off x="3256534" y="6565277"/>
              <a:ext cx="2602230" cy="2334895"/>
            </a:xfrm>
            <a:custGeom>
              <a:avLst/>
              <a:gdLst/>
              <a:ahLst/>
              <a:cxnLst/>
              <a:rect l="l" t="t" r="r" b="b"/>
              <a:pathLst>
                <a:path w="2602229" h="2334895">
                  <a:moveTo>
                    <a:pt x="0" y="2334894"/>
                  </a:moveTo>
                  <a:lnTo>
                    <a:pt x="2601849" y="2334894"/>
                  </a:lnTo>
                  <a:lnTo>
                    <a:pt x="2601849" y="0"/>
                  </a:lnTo>
                  <a:lnTo>
                    <a:pt x="0" y="0"/>
                  </a:lnTo>
                  <a:lnTo>
                    <a:pt x="0" y="2334894"/>
                  </a:lnTo>
                  <a:close/>
                </a:path>
              </a:pathLst>
            </a:custGeom>
            <a:ln w="9525">
              <a:noFill/>
            </a:ln>
          </p:spPr>
          <p:txBody>
            <a:bodyPr wrap="square" lIns="0" tIns="0" rIns="0" bIns="0" rtlCol="0"/>
            <a:lstStyle/>
            <a:p>
              <a:endParaRPr/>
            </a:p>
          </p:txBody>
        </p:sp>
      </p:grpSp>
      <p:sp>
        <p:nvSpPr>
          <p:cNvPr id="29" name="object 3">
            <a:extLst>
              <a:ext uri="{FF2B5EF4-FFF2-40B4-BE49-F238E27FC236}">
                <a16:creationId xmlns:a16="http://schemas.microsoft.com/office/drawing/2014/main" xmlns="" id="{D1BEADCC-1DB2-4A3D-A8FB-FF6393D304E7}"/>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30" name="object 18">
            <a:extLst>
              <a:ext uri="{FF2B5EF4-FFF2-40B4-BE49-F238E27FC236}">
                <a16:creationId xmlns:a16="http://schemas.microsoft.com/office/drawing/2014/main" xmlns="" id="{635B2A26-BEFA-26FA-6CFE-B90434F7A502}"/>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27" name="TextBox 26">
            <a:extLst>
              <a:ext uri="{FF2B5EF4-FFF2-40B4-BE49-F238E27FC236}">
                <a16:creationId xmlns:a16="http://schemas.microsoft.com/office/drawing/2014/main" xmlns="" id="{A9277355-53A9-96A7-507D-CC8CB40FEBDA}"/>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03</a:t>
            </a:r>
            <a:endParaRPr lang="en-US" sz="4000" dirty="0"/>
          </a:p>
        </p:txBody>
      </p:sp>
      <p:sp>
        <p:nvSpPr>
          <p:cNvPr id="28" name="TextBox 27">
            <a:extLst>
              <a:ext uri="{FF2B5EF4-FFF2-40B4-BE49-F238E27FC236}">
                <a16:creationId xmlns:a16="http://schemas.microsoft.com/office/drawing/2014/main" xmlns="" id="{EB2BC8BE-451E-FE19-C611-FBB668424A7D}"/>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Business Areas</a:t>
            </a:r>
          </a:p>
          <a:p>
            <a:r>
              <a:rPr lang="en-US" b="1" dirty="0">
                <a:latin typeface="Helvetica" pitchFamily="2" charset="0"/>
                <a:cs typeface="Arial"/>
              </a:rPr>
              <a:t>Electrical Safety Products – cont’d</a:t>
            </a:r>
            <a:endParaRPr lang="en-US" b="1" dirty="0">
              <a:latin typeface="Helvetica" pitchFamily="2" charset="0"/>
            </a:endParaRPr>
          </a:p>
        </p:txBody>
      </p:sp>
      <p:sp>
        <p:nvSpPr>
          <p:cNvPr id="31" name="object 2">
            <a:extLst>
              <a:ext uri="{FF2B5EF4-FFF2-40B4-BE49-F238E27FC236}">
                <a16:creationId xmlns:a16="http://schemas.microsoft.com/office/drawing/2014/main" xmlns="" id="{AEC47FD5-7474-01AC-F203-F1C394A55A3D}"/>
              </a:ext>
            </a:extLst>
          </p:cNvPr>
          <p:cNvSpPr txBox="1"/>
          <p:nvPr/>
        </p:nvSpPr>
        <p:spPr>
          <a:xfrm>
            <a:off x="252329" y="1317149"/>
            <a:ext cx="6186571" cy="2207784"/>
          </a:xfrm>
          <a:prstGeom prst="rect">
            <a:avLst/>
          </a:prstGeom>
        </p:spPr>
        <p:txBody>
          <a:bodyPr vert="horz" wrap="square" lIns="0" tIns="13335" rIns="0" bIns="0" rtlCol="0">
            <a:spAutoFit/>
          </a:bodyPr>
          <a:lstStyle/>
          <a:p>
            <a:pPr>
              <a:lnSpc>
                <a:spcPts val="1940"/>
              </a:lnSpc>
              <a:spcBef>
                <a:spcPts val="55"/>
              </a:spcBef>
            </a:pPr>
            <a:endParaRPr sz="2200" dirty="0">
              <a:latin typeface="Helvetica" pitchFamily="2" charset="0"/>
              <a:cs typeface="Arial"/>
            </a:endParaRPr>
          </a:p>
          <a:p>
            <a:pPr marL="2871470" marR="5080" indent="-187960">
              <a:lnSpc>
                <a:spcPts val="1940"/>
              </a:lnSpc>
            </a:pPr>
            <a:r>
              <a:rPr lang="en-US" sz="1400" b="1" dirty="0">
                <a:latin typeface="Helvetica" pitchFamily="2" charset="0"/>
                <a:cs typeface="Arial"/>
              </a:rPr>
              <a:t>3</a:t>
            </a:r>
            <a:r>
              <a:rPr sz="1400" b="1" dirty="0">
                <a:latin typeface="Helvetica" pitchFamily="2" charset="0"/>
                <a:cs typeface="Arial"/>
              </a:rPr>
              <a:t>. USC for </a:t>
            </a:r>
            <a:r>
              <a:rPr lang="en-US" sz="1400" b="1" dirty="0">
                <a:latin typeface="Helvetica" pitchFamily="2" charset="0"/>
                <a:cs typeface="Arial"/>
              </a:rPr>
              <a:t>Street Light Distribution Box</a:t>
            </a:r>
          </a:p>
          <a:p>
            <a:pPr marL="2871470" marR="5080" indent="-187960">
              <a:lnSpc>
                <a:spcPts val="1940"/>
              </a:lnSpc>
            </a:pPr>
            <a:r>
              <a:rPr lang="en-US" sz="1400" b="1" dirty="0">
                <a:latin typeface="Helvetica" pitchFamily="2" charset="0"/>
                <a:cs typeface="Arial"/>
              </a:rPr>
              <a:t>	</a:t>
            </a:r>
            <a:r>
              <a:rPr sz="1400" b="1" dirty="0">
                <a:latin typeface="Helvetica" pitchFamily="2" charset="0"/>
                <a:cs typeface="Arial"/>
              </a:rPr>
              <a:t>Model : </a:t>
            </a:r>
            <a:r>
              <a:rPr lang="en-US" sz="1400" b="1" dirty="0">
                <a:latin typeface="Helvetica" pitchFamily="2" charset="0"/>
                <a:cs typeface="Arial"/>
              </a:rPr>
              <a:t>F</a:t>
            </a:r>
            <a:r>
              <a:rPr sz="1400" b="1" dirty="0">
                <a:latin typeface="Helvetica" pitchFamily="2" charset="0"/>
                <a:cs typeface="Arial"/>
              </a:rPr>
              <a:t>-1 (</a:t>
            </a:r>
            <a:r>
              <a:rPr lang="en-US" sz="1400" b="1" dirty="0">
                <a:latin typeface="Helvetica" pitchFamily="2" charset="0"/>
                <a:cs typeface="Arial"/>
              </a:rPr>
              <a:t>FOCUS</a:t>
            </a:r>
            <a:r>
              <a:rPr sz="1400" b="1" dirty="0">
                <a:latin typeface="Helvetica" pitchFamily="2" charset="0"/>
                <a:cs typeface="Arial"/>
              </a:rPr>
              <a:t>)</a:t>
            </a:r>
            <a:endParaRPr sz="1400" dirty="0">
              <a:latin typeface="Helvetica" pitchFamily="2" charset="0"/>
              <a:cs typeface="Arial"/>
            </a:endParaRPr>
          </a:p>
          <a:p>
            <a:pPr>
              <a:lnSpc>
                <a:spcPts val="1940"/>
              </a:lnSpc>
              <a:spcBef>
                <a:spcPts val="25"/>
              </a:spcBef>
            </a:pPr>
            <a:endParaRPr sz="1450" dirty="0">
              <a:latin typeface="Helvetica" pitchFamily="2" charset="0"/>
              <a:cs typeface="Arial"/>
            </a:endParaRPr>
          </a:p>
          <a:p>
            <a:pPr marL="2672080">
              <a:lnSpc>
                <a:spcPts val="1940"/>
              </a:lnSpc>
              <a:spcBef>
                <a:spcPts val="5"/>
              </a:spcBef>
            </a:pPr>
            <a:r>
              <a:rPr sz="1400" dirty="0">
                <a:latin typeface="Helvetica" pitchFamily="2" charset="0"/>
                <a:cs typeface="AppleGothic"/>
              </a:rPr>
              <a:t>Exterior</a:t>
            </a:r>
          </a:p>
          <a:p>
            <a:pPr marL="2686050">
              <a:lnSpc>
                <a:spcPts val="1940"/>
              </a:lnSpc>
            </a:pPr>
            <a:r>
              <a:rPr sz="1400" dirty="0">
                <a:latin typeface="Helvetica" pitchFamily="2" charset="0"/>
                <a:cs typeface="AppleGothic"/>
              </a:rPr>
              <a:t>1100(W) x 1100(L) x 630(H)</a:t>
            </a:r>
          </a:p>
          <a:p>
            <a:pPr>
              <a:lnSpc>
                <a:spcPts val="1940"/>
              </a:lnSpc>
              <a:spcBef>
                <a:spcPts val="55"/>
              </a:spcBef>
            </a:pPr>
            <a:endParaRPr sz="1100" dirty="0">
              <a:latin typeface="Helvetica" pitchFamily="2" charset="0"/>
              <a:cs typeface="AppleGothic"/>
            </a:endParaRPr>
          </a:p>
          <a:p>
            <a:pPr marL="2686050">
              <a:lnSpc>
                <a:spcPts val="1940"/>
              </a:lnSpc>
              <a:spcBef>
                <a:spcPts val="5"/>
              </a:spcBef>
            </a:pPr>
            <a:r>
              <a:rPr sz="1400" dirty="0">
                <a:latin typeface="Helvetica" pitchFamily="2" charset="0"/>
                <a:cs typeface="AppleGothic"/>
              </a:rPr>
              <a:t>Interior</a:t>
            </a:r>
          </a:p>
          <a:p>
            <a:pPr marL="2686050">
              <a:lnSpc>
                <a:spcPts val="1940"/>
              </a:lnSpc>
            </a:pPr>
            <a:r>
              <a:rPr sz="1400" dirty="0">
                <a:latin typeface="Helvetica" pitchFamily="2" charset="0"/>
                <a:cs typeface="AppleGothic"/>
              </a:rPr>
              <a:t>880(W) x 880(L) x 430(H)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673100" y="1556271"/>
            <a:ext cx="2539566" cy="2207784"/>
            <a:chOff x="467144" y="1631124"/>
            <a:chExt cx="2755900" cy="2395855"/>
          </a:xfrm>
        </p:grpSpPr>
        <p:pic>
          <p:nvPicPr>
            <p:cNvPr id="4" name="object 4"/>
            <p:cNvPicPr/>
            <p:nvPr/>
          </p:nvPicPr>
          <p:blipFill>
            <a:blip r:embed="rId2" cstate="print"/>
            <a:stretch>
              <a:fillRect/>
            </a:stretch>
          </p:blipFill>
          <p:spPr>
            <a:xfrm>
              <a:off x="476669" y="1640585"/>
              <a:ext cx="2736341" cy="2376296"/>
            </a:xfrm>
            <a:prstGeom prst="rect">
              <a:avLst/>
            </a:prstGeom>
            <a:ln>
              <a:noFill/>
            </a:ln>
          </p:spPr>
        </p:pic>
        <p:sp>
          <p:nvSpPr>
            <p:cNvPr id="5" name="object 5"/>
            <p:cNvSpPr/>
            <p:nvPr/>
          </p:nvSpPr>
          <p:spPr>
            <a:xfrm>
              <a:off x="471906" y="1635886"/>
              <a:ext cx="2746375" cy="2386330"/>
            </a:xfrm>
            <a:custGeom>
              <a:avLst/>
              <a:gdLst/>
              <a:ahLst/>
              <a:cxnLst/>
              <a:rect l="l" t="t" r="r" b="b"/>
              <a:pathLst>
                <a:path w="2746375" h="2386329">
                  <a:moveTo>
                    <a:pt x="0" y="2385822"/>
                  </a:moveTo>
                  <a:lnTo>
                    <a:pt x="2745866" y="2385822"/>
                  </a:lnTo>
                  <a:lnTo>
                    <a:pt x="2745866" y="0"/>
                  </a:lnTo>
                  <a:lnTo>
                    <a:pt x="0" y="0"/>
                  </a:lnTo>
                  <a:lnTo>
                    <a:pt x="0" y="2385822"/>
                  </a:lnTo>
                  <a:close/>
                </a:path>
              </a:pathLst>
            </a:custGeom>
            <a:ln w="9525">
              <a:noFill/>
            </a:ln>
          </p:spPr>
          <p:txBody>
            <a:bodyPr wrap="square" lIns="0" tIns="0" rIns="0" bIns="0" rtlCol="0"/>
            <a:lstStyle/>
            <a:p>
              <a:endParaRPr/>
            </a:p>
          </p:txBody>
        </p:sp>
      </p:grpSp>
      <p:grpSp>
        <p:nvGrpSpPr>
          <p:cNvPr id="6" name="object 6"/>
          <p:cNvGrpSpPr/>
          <p:nvPr/>
        </p:nvGrpSpPr>
        <p:grpSpPr>
          <a:xfrm>
            <a:off x="692066" y="4317507"/>
            <a:ext cx="2733282" cy="2959593"/>
            <a:chOff x="395135" y="5015420"/>
            <a:chExt cx="2827655" cy="3395345"/>
          </a:xfrm>
        </p:grpSpPr>
        <p:pic>
          <p:nvPicPr>
            <p:cNvPr id="7" name="object 7"/>
            <p:cNvPicPr/>
            <p:nvPr/>
          </p:nvPicPr>
          <p:blipFill>
            <a:blip r:embed="rId3" cstate="print"/>
            <a:stretch>
              <a:fillRect/>
            </a:stretch>
          </p:blipFill>
          <p:spPr>
            <a:xfrm>
              <a:off x="404660" y="5025009"/>
              <a:ext cx="2808351" cy="3376295"/>
            </a:xfrm>
            <a:prstGeom prst="rect">
              <a:avLst/>
            </a:prstGeom>
            <a:ln>
              <a:noFill/>
            </a:ln>
          </p:spPr>
        </p:pic>
        <p:sp>
          <p:nvSpPr>
            <p:cNvPr id="8" name="object 8"/>
            <p:cNvSpPr/>
            <p:nvPr/>
          </p:nvSpPr>
          <p:spPr>
            <a:xfrm>
              <a:off x="399897" y="5020183"/>
              <a:ext cx="2818130" cy="3385820"/>
            </a:xfrm>
            <a:custGeom>
              <a:avLst/>
              <a:gdLst/>
              <a:ahLst/>
              <a:cxnLst/>
              <a:rect l="l" t="t" r="r" b="b"/>
              <a:pathLst>
                <a:path w="2818130" h="3385820">
                  <a:moveTo>
                    <a:pt x="0" y="3385820"/>
                  </a:moveTo>
                  <a:lnTo>
                    <a:pt x="2817876" y="3385820"/>
                  </a:lnTo>
                  <a:lnTo>
                    <a:pt x="2817876" y="0"/>
                  </a:lnTo>
                  <a:lnTo>
                    <a:pt x="0" y="0"/>
                  </a:lnTo>
                  <a:lnTo>
                    <a:pt x="0" y="3385820"/>
                  </a:lnTo>
                  <a:close/>
                </a:path>
              </a:pathLst>
            </a:custGeom>
            <a:ln w="9525">
              <a:noFill/>
            </a:ln>
          </p:spPr>
          <p:txBody>
            <a:bodyPr wrap="square" lIns="0" tIns="0" rIns="0" bIns="0" rtlCol="0"/>
            <a:lstStyle/>
            <a:p>
              <a:endParaRPr/>
            </a:p>
          </p:txBody>
        </p:sp>
      </p:grpSp>
      <p:grpSp>
        <p:nvGrpSpPr>
          <p:cNvPr id="9" name="object 9"/>
          <p:cNvGrpSpPr/>
          <p:nvPr/>
        </p:nvGrpSpPr>
        <p:grpSpPr>
          <a:xfrm>
            <a:off x="3471951" y="6396793"/>
            <a:ext cx="2700249" cy="2747207"/>
            <a:chOff x="3395471" y="5380228"/>
            <a:chExt cx="3134995" cy="3783329"/>
          </a:xfrm>
        </p:grpSpPr>
        <p:pic>
          <p:nvPicPr>
            <p:cNvPr id="10" name="object 10"/>
            <p:cNvPicPr/>
            <p:nvPr/>
          </p:nvPicPr>
          <p:blipFill rotWithShape="1">
            <a:blip r:embed="rId4" cstate="print"/>
            <a:srcRect l="3223" r="1"/>
            <a:stretch/>
          </p:blipFill>
          <p:spPr>
            <a:xfrm>
              <a:off x="3501034" y="5384989"/>
              <a:ext cx="3024350" cy="3773550"/>
            </a:xfrm>
            <a:prstGeom prst="rect">
              <a:avLst/>
            </a:prstGeom>
            <a:ln>
              <a:noFill/>
            </a:ln>
          </p:spPr>
        </p:pic>
        <p:sp>
          <p:nvSpPr>
            <p:cNvPr id="11" name="object 11"/>
            <p:cNvSpPr/>
            <p:nvPr/>
          </p:nvSpPr>
          <p:spPr>
            <a:xfrm>
              <a:off x="3395471" y="5380228"/>
              <a:ext cx="3134995" cy="3783329"/>
            </a:xfrm>
            <a:custGeom>
              <a:avLst/>
              <a:gdLst/>
              <a:ahLst/>
              <a:cxnLst/>
              <a:rect l="l" t="t" r="r" b="b"/>
              <a:pathLst>
                <a:path w="3134995" h="3783329">
                  <a:moveTo>
                    <a:pt x="0" y="3783076"/>
                  </a:moveTo>
                  <a:lnTo>
                    <a:pt x="3134614" y="3783076"/>
                  </a:lnTo>
                  <a:lnTo>
                    <a:pt x="3134614" y="0"/>
                  </a:lnTo>
                  <a:lnTo>
                    <a:pt x="0" y="0"/>
                  </a:lnTo>
                  <a:lnTo>
                    <a:pt x="0" y="3783076"/>
                  </a:lnTo>
                  <a:close/>
                </a:path>
              </a:pathLst>
            </a:custGeom>
            <a:ln w="9525">
              <a:noFill/>
            </a:ln>
          </p:spPr>
          <p:txBody>
            <a:bodyPr wrap="square" lIns="0" tIns="0" rIns="0" bIns="0" rtlCol="0"/>
            <a:lstStyle/>
            <a:p>
              <a:endParaRPr/>
            </a:p>
          </p:txBody>
        </p:sp>
      </p:grpSp>
      <p:sp>
        <p:nvSpPr>
          <p:cNvPr id="12" name="object 12"/>
          <p:cNvSpPr txBox="1"/>
          <p:nvPr/>
        </p:nvSpPr>
        <p:spPr>
          <a:xfrm>
            <a:off x="3520222" y="4321659"/>
            <a:ext cx="5743550" cy="592470"/>
          </a:xfrm>
          <a:prstGeom prst="rect">
            <a:avLst/>
          </a:prstGeom>
        </p:spPr>
        <p:txBody>
          <a:bodyPr vert="horz" wrap="square" lIns="0" tIns="12700" rIns="0" bIns="0" rtlCol="0">
            <a:spAutoFit/>
          </a:bodyPr>
          <a:lstStyle/>
          <a:p>
            <a:pPr marL="12700">
              <a:lnSpc>
                <a:spcPct val="100000"/>
              </a:lnSpc>
              <a:spcBef>
                <a:spcPts val="100"/>
              </a:spcBef>
            </a:pPr>
            <a:r>
              <a:rPr sz="1200" b="1" dirty="0">
                <a:latin typeface="Helvetica" pitchFamily="2" charset="0"/>
                <a:cs typeface="AppleGothic"/>
              </a:rPr>
              <a:t>World’s first street parking lot </a:t>
            </a:r>
            <a:endParaRPr lang="en-US" sz="1200" b="1" dirty="0">
              <a:latin typeface="Helvetica" pitchFamily="2" charset="0"/>
              <a:cs typeface="AppleGothic"/>
            </a:endParaRPr>
          </a:p>
          <a:p>
            <a:pPr marL="12700">
              <a:lnSpc>
                <a:spcPct val="100000"/>
              </a:lnSpc>
              <a:spcBef>
                <a:spcPts val="100"/>
              </a:spcBef>
            </a:pPr>
            <a:r>
              <a:rPr sz="1200" b="1" dirty="0">
                <a:latin typeface="Helvetica" pitchFamily="2" charset="0"/>
                <a:cs typeface="AppleGothic"/>
              </a:rPr>
              <a:t>EV charging Station </a:t>
            </a:r>
            <a:endParaRPr lang="en-US" sz="1200" b="1" dirty="0">
              <a:latin typeface="Helvetica" pitchFamily="2" charset="0"/>
              <a:cs typeface="AppleGothic"/>
            </a:endParaRPr>
          </a:p>
          <a:p>
            <a:pPr marL="12700">
              <a:lnSpc>
                <a:spcPct val="100000"/>
              </a:lnSpc>
              <a:spcBef>
                <a:spcPts val="100"/>
              </a:spcBef>
            </a:pPr>
            <a:r>
              <a:rPr sz="1200" b="1" dirty="0">
                <a:latin typeface="Helvetica" pitchFamily="2" charset="0"/>
                <a:cs typeface="AppleGothic"/>
              </a:rPr>
              <a:t>by City of Seoul/ KEPCO</a:t>
            </a:r>
          </a:p>
        </p:txBody>
      </p:sp>
      <p:sp>
        <p:nvSpPr>
          <p:cNvPr id="13" name="object 13"/>
          <p:cNvSpPr txBox="1"/>
          <p:nvPr/>
        </p:nvSpPr>
        <p:spPr>
          <a:xfrm>
            <a:off x="-533400" y="8547886"/>
            <a:ext cx="3982974" cy="592470"/>
          </a:xfrm>
          <a:prstGeom prst="rect">
            <a:avLst/>
          </a:prstGeom>
        </p:spPr>
        <p:txBody>
          <a:bodyPr vert="horz" wrap="square" lIns="0" tIns="12700" rIns="0" bIns="0" rtlCol="0">
            <a:spAutoFit/>
          </a:bodyPr>
          <a:lstStyle/>
          <a:p>
            <a:pPr algn="r">
              <a:lnSpc>
                <a:spcPct val="100000"/>
              </a:lnSpc>
              <a:spcBef>
                <a:spcPts val="100"/>
              </a:spcBef>
            </a:pPr>
            <a:r>
              <a:rPr sz="1200" b="1" dirty="0">
                <a:latin typeface="Helvetica" pitchFamily="2" charset="0"/>
                <a:cs typeface="AppleGothic"/>
              </a:rPr>
              <a:t>Completion Ceremony </a:t>
            </a:r>
            <a:endParaRPr lang="en-US" sz="1200" b="1" dirty="0">
              <a:latin typeface="Helvetica" pitchFamily="2" charset="0"/>
              <a:cs typeface="AppleGothic"/>
            </a:endParaRPr>
          </a:p>
          <a:p>
            <a:pPr algn="r">
              <a:lnSpc>
                <a:spcPct val="100000"/>
              </a:lnSpc>
              <a:spcBef>
                <a:spcPts val="100"/>
              </a:spcBef>
            </a:pPr>
            <a:r>
              <a:rPr sz="1200" b="1" dirty="0">
                <a:latin typeface="Helvetica" pitchFamily="2" charset="0"/>
                <a:cs typeface="AppleGothic"/>
              </a:rPr>
              <a:t>for the World’s first</a:t>
            </a:r>
            <a:r>
              <a:rPr lang="en-US" sz="1200" b="1" dirty="0">
                <a:latin typeface="Helvetica" pitchFamily="2" charset="0"/>
                <a:cs typeface="AppleGothic"/>
              </a:rPr>
              <a:t> </a:t>
            </a:r>
            <a:r>
              <a:rPr sz="1200" b="1" dirty="0" err="1">
                <a:latin typeface="Helvetica" pitchFamily="2" charset="0"/>
                <a:cs typeface="AppleGothic"/>
              </a:rPr>
              <a:t>streetparking</a:t>
            </a:r>
            <a:r>
              <a:rPr sz="1200" b="1" dirty="0">
                <a:latin typeface="Helvetica" pitchFamily="2" charset="0"/>
                <a:cs typeface="AppleGothic"/>
              </a:rPr>
              <a:t> lot </a:t>
            </a:r>
            <a:endParaRPr lang="en-US" sz="1200" b="1" dirty="0">
              <a:latin typeface="Helvetica" pitchFamily="2" charset="0"/>
              <a:cs typeface="AppleGothic"/>
            </a:endParaRPr>
          </a:p>
          <a:p>
            <a:pPr algn="r">
              <a:lnSpc>
                <a:spcPct val="100000"/>
              </a:lnSpc>
              <a:spcBef>
                <a:spcPts val="100"/>
              </a:spcBef>
            </a:pPr>
            <a:r>
              <a:rPr sz="1200" b="1" dirty="0">
                <a:latin typeface="Helvetica" pitchFamily="2" charset="0"/>
                <a:cs typeface="AppleGothic"/>
              </a:rPr>
              <a:t>EV charging Station, Seoul (2017)</a:t>
            </a:r>
          </a:p>
        </p:txBody>
      </p:sp>
      <p:sp>
        <p:nvSpPr>
          <p:cNvPr id="17" name="object 3">
            <a:extLst>
              <a:ext uri="{FF2B5EF4-FFF2-40B4-BE49-F238E27FC236}">
                <a16:creationId xmlns:a16="http://schemas.microsoft.com/office/drawing/2014/main" xmlns="" id="{4DABFC10-5394-2AB2-A188-23816A7D1EB2}"/>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8" name="object 18">
            <a:extLst>
              <a:ext uri="{FF2B5EF4-FFF2-40B4-BE49-F238E27FC236}">
                <a16:creationId xmlns:a16="http://schemas.microsoft.com/office/drawing/2014/main" xmlns="" id="{A5E43CA0-AC17-A0C5-8870-8DF4ABFFE918}"/>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5" name="TextBox 14">
            <a:extLst>
              <a:ext uri="{FF2B5EF4-FFF2-40B4-BE49-F238E27FC236}">
                <a16:creationId xmlns:a16="http://schemas.microsoft.com/office/drawing/2014/main" xmlns="" id="{88EFD613-DD4D-B602-95EF-0EA8AADC1E87}"/>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03</a:t>
            </a:r>
            <a:endParaRPr lang="en-US" sz="4000" dirty="0"/>
          </a:p>
        </p:txBody>
      </p:sp>
      <p:sp>
        <p:nvSpPr>
          <p:cNvPr id="16" name="TextBox 15">
            <a:extLst>
              <a:ext uri="{FF2B5EF4-FFF2-40B4-BE49-F238E27FC236}">
                <a16:creationId xmlns:a16="http://schemas.microsoft.com/office/drawing/2014/main" xmlns="" id="{F6E1C5FE-3675-3F7A-9E3A-3CA9BADEC1D2}"/>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Business Areas</a:t>
            </a:r>
          </a:p>
          <a:p>
            <a:r>
              <a:rPr lang="en-US" b="1" dirty="0">
                <a:latin typeface="Helvetica" pitchFamily="2" charset="0"/>
                <a:cs typeface="Arial"/>
              </a:rPr>
              <a:t>Electrical Safety Products – cont’d</a:t>
            </a:r>
            <a:endParaRPr lang="en-US" b="1" dirty="0">
              <a:latin typeface="Helvetica" pitchFamily="2" charset="0"/>
            </a:endParaRPr>
          </a:p>
        </p:txBody>
      </p:sp>
      <p:sp>
        <p:nvSpPr>
          <p:cNvPr id="20" name="object 2">
            <a:extLst>
              <a:ext uri="{FF2B5EF4-FFF2-40B4-BE49-F238E27FC236}">
                <a16:creationId xmlns:a16="http://schemas.microsoft.com/office/drawing/2014/main" xmlns="" id="{B5E97585-EA5F-24EB-44E8-390681EE320A}"/>
              </a:ext>
            </a:extLst>
          </p:cNvPr>
          <p:cNvSpPr txBox="1"/>
          <p:nvPr/>
        </p:nvSpPr>
        <p:spPr>
          <a:xfrm>
            <a:off x="633329" y="1317149"/>
            <a:ext cx="6186571" cy="2207784"/>
          </a:xfrm>
          <a:prstGeom prst="rect">
            <a:avLst/>
          </a:prstGeom>
        </p:spPr>
        <p:txBody>
          <a:bodyPr vert="horz" wrap="square" lIns="0" tIns="13335" rIns="0" bIns="0" rtlCol="0">
            <a:spAutoFit/>
          </a:bodyPr>
          <a:lstStyle/>
          <a:p>
            <a:pPr>
              <a:lnSpc>
                <a:spcPts val="1940"/>
              </a:lnSpc>
              <a:spcBef>
                <a:spcPts val="55"/>
              </a:spcBef>
            </a:pPr>
            <a:endParaRPr sz="2200" dirty="0">
              <a:latin typeface="Helvetica" pitchFamily="2" charset="0"/>
              <a:cs typeface="Arial"/>
            </a:endParaRPr>
          </a:p>
          <a:p>
            <a:pPr marL="2871470" marR="5080" indent="-187960">
              <a:lnSpc>
                <a:spcPts val="1940"/>
              </a:lnSpc>
            </a:pPr>
            <a:r>
              <a:rPr lang="en-US" sz="1400" b="1" dirty="0">
                <a:latin typeface="Helvetica" pitchFamily="2" charset="0"/>
                <a:cs typeface="Arial"/>
              </a:rPr>
              <a:t>4</a:t>
            </a:r>
            <a:r>
              <a:rPr sz="1400" b="1" dirty="0">
                <a:latin typeface="Helvetica" pitchFamily="2" charset="0"/>
                <a:cs typeface="Arial"/>
              </a:rPr>
              <a:t>. USC for </a:t>
            </a:r>
            <a:r>
              <a:rPr lang="en-US" sz="1400" b="1" dirty="0">
                <a:latin typeface="Helvetica" pitchFamily="2" charset="0"/>
                <a:cs typeface="Arial"/>
              </a:rPr>
              <a:t>Electric Vehicle Inverter</a:t>
            </a:r>
          </a:p>
          <a:p>
            <a:pPr marL="2871470" marR="5080" indent="-187960">
              <a:lnSpc>
                <a:spcPts val="1940"/>
              </a:lnSpc>
            </a:pPr>
            <a:r>
              <a:rPr lang="en-US" sz="1400" b="1" dirty="0">
                <a:latin typeface="Helvetica" pitchFamily="2" charset="0"/>
                <a:cs typeface="Arial"/>
              </a:rPr>
              <a:t>	</a:t>
            </a:r>
            <a:r>
              <a:rPr sz="1400" b="1" dirty="0">
                <a:latin typeface="Helvetica" pitchFamily="2" charset="0"/>
                <a:cs typeface="Arial"/>
              </a:rPr>
              <a:t>Model : </a:t>
            </a:r>
            <a:r>
              <a:rPr lang="en-US" sz="1400" b="1" dirty="0">
                <a:latin typeface="Helvetica" pitchFamily="2" charset="0"/>
                <a:cs typeface="Arial"/>
              </a:rPr>
              <a:t>C</a:t>
            </a:r>
            <a:r>
              <a:rPr sz="1400" b="1" dirty="0">
                <a:latin typeface="Helvetica" pitchFamily="2" charset="0"/>
                <a:cs typeface="Arial"/>
              </a:rPr>
              <a:t>-1 (</a:t>
            </a:r>
            <a:r>
              <a:rPr lang="en-US" sz="1400" b="1" dirty="0">
                <a:latin typeface="Helvetica" pitchFamily="2" charset="0"/>
                <a:cs typeface="Arial"/>
              </a:rPr>
              <a:t>CAR</a:t>
            </a:r>
            <a:r>
              <a:rPr sz="1400" b="1" dirty="0">
                <a:latin typeface="Helvetica" pitchFamily="2" charset="0"/>
                <a:cs typeface="Arial"/>
              </a:rPr>
              <a:t>)</a:t>
            </a:r>
            <a:endParaRPr sz="1400" dirty="0">
              <a:latin typeface="Helvetica" pitchFamily="2" charset="0"/>
              <a:cs typeface="Arial"/>
            </a:endParaRPr>
          </a:p>
          <a:p>
            <a:pPr>
              <a:lnSpc>
                <a:spcPts val="1940"/>
              </a:lnSpc>
              <a:spcBef>
                <a:spcPts val="25"/>
              </a:spcBef>
            </a:pPr>
            <a:endParaRPr sz="1450" dirty="0">
              <a:latin typeface="Helvetica" pitchFamily="2" charset="0"/>
              <a:cs typeface="Arial"/>
            </a:endParaRPr>
          </a:p>
          <a:p>
            <a:pPr marL="2672080">
              <a:lnSpc>
                <a:spcPts val="1940"/>
              </a:lnSpc>
              <a:spcBef>
                <a:spcPts val="5"/>
              </a:spcBef>
            </a:pPr>
            <a:r>
              <a:rPr sz="1400" dirty="0">
                <a:latin typeface="Helvetica" pitchFamily="2" charset="0"/>
                <a:cs typeface="AppleGothic"/>
              </a:rPr>
              <a:t>Exterior</a:t>
            </a:r>
          </a:p>
          <a:p>
            <a:pPr marL="2686050">
              <a:lnSpc>
                <a:spcPts val="1940"/>
              </a:lnSpc>
            </a:pPr>
            <a:r>
              <a:rPr lang="en-US" sz="1400" dirty="0">
                <a:latin typeface="Helvetica" pitchFamily="2" charset="0"/>
                <a:cs typeface="AppleGothic"/>
              </a:rPr>
              <a:t>28</a:t>
            </a:r>
            <a:r>
              <a:rPr sz="1400" dirty="0">
                <a:latin typeface="Helvetica" pitchFamily="2" charset="0"/>
                <a:cs typeface="AppleGothic"/>
              </a:rPr>
              <a:t>00(W) x </a:t>
            </a:r>
            <a:r>
              <a:rPr lang="en-US" sz="1400" dirty="0">
                <a:latin typeface="Helvetica" pitchFamily="2" charset="0"/>
                <a:cs typeface="AppleGothic"/>
              </a:rPr>
              <a:t>23</a:t>
            </a:r>
            <a:r>
              <a:rPr sz="1400" dirty="0">
                <a:latin typeface="Helvetica" pitchFamily="2" charset="0"/>
                <a:cs typeface="AppleGothic"/>
              </a:rPr>
              <a:t>00(L) x </a:t>
            </a:r>
            <a:r>
              <a:rPr lang="en-US" sz="1400" dirty="0">
                <a:latin typeface="Helvetica" pitchFamily="2" charset="0"/>
                <a:cs typeface="AppleGothic"/>
              </a:rPr>
              <a:t>210</a:t>
            </a:r>
            <a:r>
              <a:rPr sz="1400" dirty="0">
                <a:latin typeface="Helvetica" pitchFamily="2" charset="0"/>
                <a:cs typeface="AppleGothic"/>
              </a:rPr>
              <a:t>0(H)</a:t>
            </a:r>
          </a:p>
          <a:p>
            <a:pPr>
              <a:lnSpc>
                <a:spcPts val="1940"/>
              </a:lnSpc>
              <a:spcBef>
                <a:spcPts val="55"/>
              </a:spcBef>
            </a:pPr>
            <a:endParaRPr sz="1100" dirty="0">
              <a:latin typeface="Helvetica" pitchFamily="2" charset="0"/>
              <a:cs typeface="AppleGothic"/>
            </a:endParaRPr>
          </a:p>
          <a:p>
            <a:pPr marL="2686050">
              <a:lnSpc>
                <a:spcPts val="1940"/>
              </a:lnSpc>
              <a:spcBef>
                <a:spcPts val="5"/>
              </a:spcBef>
            </a:pPr>
            <a:r>
              <a:rPr sz="1400" dirty="0">
                <a:latin typeface="Helvetica" pitchFamily="2" charset="0"/>
                <a:cs typeface="AppleGothic"/>
              </a:rPr>
              <a:t>Interior</a:t>
            </a:r>
          </a:p>
          <a:p>
            <a:pPr marL="2686050">
              <a:lnSpc>
                <a:spcPts val="1940"/>
              </a:lnSpc>
            </a:pPr>
            <a:r>
              <a:rPr lang="en-US" sz="1400" dirty="0">
                <a:latin typeface="Helvetica" pitchFamily="2" charset="0"/>
                <a:cs typeface="AppleGothic"/>
              </a:rPr>
              <a:t>230</a:t>
            </a:r>
            <a:r>
              <a:rPr sz="1400" dirty="0">
                <a:latin typeface="Helvetica" pitchFamily="2" charset="0"/>
                <a:cs typeface="AppleGothic"/>
              </a:rPr>
              <a:t>0(W) x </a:t>
            </a:r>
            <a:r>
              <a:rPr lang="en-US" sz="1400" dirty="0">
                <a:latin typeface="Helvetica" pitchFamily="2" charset="0"/>
                <a:cs typeface="AppleGothic"/>
              </a:rPr>
              <a:t>180</a:t>
            </a:r>
            <a:r>
              <a:rPr sz="1400" dirty="0">
                <a:latin typeface="Helvetica" pitchFamily="2" charset="0"/>
                <a:cs typeface="AppleGothic"/>
              </a:rPr>
              <a:t>0(L) x </a:t>
            </a:r>
            <a:r>
              <a:rPr lang="en-US" sz="1400" dirty="0">
                <a:latin typeface="Helvetica" pitchFamily="2" charset="0"/>
                <a:cs typeface="AppleGothic"/>
              </a:rPr>
              <a:t>1650</a:t>
            </a:r>
            <a:r>
              <a:rPr sz="1400" dirty="0">
                <a:latin typeface="Helvetica" pitchFamily="2" charset="0"/>
                <a:cs typeface="AppleGothic"/>
              </a:rPr>
              <a:t>0(H)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1333500"/>
            <a:ext cx="5645765" cy="2617576"/>
          </a:xfrm>
          <a:prstGeom prst="rect">
            <a:avLst/>
          </a:prstGeom>
        </p:spPr>
        <p:txBody>
          <a:bodyPr vert="horz" wrap="square" lIns="0" tIns="12700" rIns="0" bIns="0" rtlCol="0">
            <a:spAutoFit/>
          </a:bodyPr>
          <a:lstStyle/>
          <a:p>
            <a:pPr>
              <a:lnSpc>
                <a:spcPts val="1880"/>
              </a:lnSpc>
              <a:spcBef>
                <a:spcPts val="30"/>
              </a:spcBef>
            </a:pPr>
            <a:endParaRPr sz="1400" b="1" dirty="0">
              <a:latin typeface="Helvetica" pitchFamily="2" charset="0"/>
              <a:cs typeface="Arial"/>
            </a:endParaRPr>
          </a:p>
          <a:p>
            <a:pPr marL="12700">
              <a:lnSpc>
                <a:spcPts val="1880"/>
              </a:lnSpc>
              <a:spcBef>
                <a:spcPts val="5"/>
              </a:spcBef>
            </a:pPr>
            <a:r>
              <a:rPr sz="1400" b="1" dirty="0">
                <a:latin typeface="Helvetica" pitchFamily="2" charset="0"/>
                <a:cs typeface="Arial"/>
              </a:rPr>
              <a:t>Aiming to</a:t>
            </a:r>
          </a:p>
          <a:p>
            <a:pPr marL="355600" indent="-342900">
              <a:lnSpc>
                <a:spcPts val="1880"/>
              </a:lnSpc>
              <a:spcBef>
                <a:spcPts val="190"/>
              </a:spcBef>
              <a:buFont typeface="Arial"/>
              <a:buChar char="•"/>
              <a:tabLst>
                <a:tab pos="355600" algn="l"/>
              </a:tabLst>
            </a:pPr>
            <a:r>
              <a:rPr sz="1400" b="1" dirty="0">
                <a:latin typeface="Helvetica" pitchFamily="2" charset="0"/>
                <a:cs typeface="Arial"/>
              </a:rPr>
              <a:t>prevent damages from extreme weather, theft, collisions</a:t>
            </a:r>
          </a:p>
          <a:p>
            <a:pPr marL="355600" indent="-342900">
              <a:lnSpc>
                <a:spcPts val="1880"/>
              </a:lnSpc>
              <a:spcBef>
                <a:spcPts val="340"/>
              </a:spcBef>
              <a:buFont typeface="Arial"/>
              <a:buChar char="•"/>
              <a:tabLst>
                <a:tab pos="355600" algn="l"/>
              </a:tabLst>
            </a:pPr>
            <a:r>
              <a:rPr sz="1400" b="1" dirty="0">
                <a:latin typeface="Helvetica" pitchFamily="2" charset="0"/>
                <a:cs typeface="Arial"/>
              </a:rPr>
              <a:t>install on placees including where firetrucks can hardly reach</a:t>
            </a:r>
          </a:p>
          <a:p>
            <a:pPr marL="355600" marR="5080" indent="-343535">
              <a:lnSpc>
                <a:spcPts val="1880"/>
              </a:lnSpc>
              <a:spcBef>
                <a:spcPts val="335"/>
              </a:spcBef>
              <a:buFont typeface="Arial"/>
              <a:buChar char="•"/>
              <a:tabLst>
                <a:tab pos="355600" algn="l"/>
              </a:tabLst>
            </a:pPr>
            <a:r>
              <a:rPr sz="1400" b="1" dirty="0">
                <a:latin typeface="Helvetica" pitchFamily="2" charset="0"/>
                <a:cs typeface="Arial"/>
              </a:rPr>
              <a:t>enable citizens voluntarily and immediately initiate extinguishing of the fire</a:t>
            </a:r>
          </a:p>
          <a:p>
            <a:pPr marL="355600" indent="-342900">
              <a:lnSpc>
                <a:spcPts val="1880"/>
              </a:lnSpc>
              <a:spcBef>
                <a:spcPts val="335"/>
              </a:spcBef>
              <a:buFont typeface="Arial"/>
              <a:buChar char="•"/>
              <a:tabLst>
                <a:tab pos="355600" algn="l"/>
              </a:tabLst>
            </a:pPr>
            <a:r>
              <a:rPr sz="1400" b="1" dirty="0">
                <a:latin typeface="Helvetica" pitchFamily="2" charset="0"/>
                <a:cs typeface="Arial"/>
              </a:rPr>
              <a:t>protect historical landmarks and treasure preservation areas</a:t>
            </a:r>
          </a:p>
          <a:p>
            <a:pPr marL="355600" indent="-342900">
              <a:lnSpc>
                <a:spcPts val="1880"/>
              </a:lnSpc>
              <a:spcBef>
                <a:spcPts val="335"/>
              </a:spcBef>
              <a:buFont typeface="Arial"/>
              <a:buChar char="•"/>
              <a:tabLst>
                <a:tab pos="355600" algn="l"/>
              </a:tabLst>
            </a:pPr>
            <a:r>
              <a:rPr sz="1400" b="1" dirty="0">
                <a:latin typeface="Helvetica" pitchFamily="2" charset="0"/>
                <a:cs typeface="Arial"/>
              </a:rPr>
              <a:t>protect vulnerable traditional markets/heavily dense dwellings</a:t>
            </a:r>
          </a:p>
          <a:p>
            <a:pPr>
              <a:lnSpc>
                <a:spcPts val="1880"/>
              </a:lnSpc>
              <a:spcBef>
                <a:spcPts val="35"/>
              </a:spcBef>
            </a:pPr>
            <a:endParaRPr sz="1400" b="1" dirty="0">
              <a:latin typeface="Helvetica" pitchFamily="2" charset="0"/>
              <a:cs typeface="Arial"/>
            </a:endParaRPr>
          </a:p>
          <a:p>
            <a:pPr marL="12700">
              <a:lnSpc>
                <a:spcPts val="1880"/>
              </a:lnSpc>
            </a:pPr>
            <a:r>
              <a:rPr sz="1400" b="1" dirty="0">
                <a:latin typeface="Helvetica" pitchFamily="2" charset="0"/>
                <a:cs typeface="Arial"/>
              </a:rPr>
              <a:t>Underground Firefighting Equipment Cabinet (UFEC)</a:t>
            </a:r>
          </a:p>
        </p:txBody>
      </p:sp>
      <p:pic>
        <p:nvPicPr>
          <p:cNvPr id="3" name="object 3"/>
          <p:cNvPicPr/>
          <p:nvPr/>
        </p:nvPicPr>
        <p:blipFill>
          <a:blip r:embed="rId2" cstate="print"/>
          <a:stretch>
            <a:fillRect/>
          </a:stretch>
        </p:blipFill>
        <p:spPr>
          <a:xfrm>
            <a:off x="582740" y="4066573"/>
            <a:ext cx="1742476" cy="1747171"/>
          </a:xfrm>
          <a:prstGeom prst="rect">
            <a:avLst/>
          </a:prstGeom>
        </p:spPr>
      </p:pic>
      <p:sp>
        <p:nvSpPr>
          <p:cNvPr id="4" name="object 4"/>
          <p:cNvSpPr txBox="1"/>
          <p:nvPr/>
        </p:nvSpPr>
        <p:spPr>
          <a:xfrm>
            <a:off x="685800" y="6049598"/>
            <a:ext cx="2775585" cy="468526"/>
          </a:xfrm>
          <a:prstGeom prst="rect">
            <a:avLst/>
          </a:prstGeom>
        </p:spPr>
        <p:txBody>
          <a:bodyPr vert="horz" wrap="square" lIns="0" tIns="82550" rIns="0" bIns="0" rtlCol="0">
            <a:spAutoFit/>
          </a:bodyPr>
          <a:lstStyle/>
          <a:p>
            <a:pPr marL="12700">
              <a:lnSpc>
                <a:spcPts val="1220"/>
              </a:lnSpc>
              <a:spcBef>
                <a:spcPts val="650"/>
              </a:spcBef>
            </a:pPr>
            <a:r>
              <a:rPr sz="900" b="1" dirty="0">
                <a:latin typeface="Helvetica" pitchFamily="2" charset="0"/>
                <a:cs typeface="Arial"/>
              </a:rPr>
              <a:t>Exterior : 1100(W) x 1100(L) x 900(H)</a:t>
            </a:r>
          </a:p>
          <a:p>
            <a:pPr marL="40005">
              <a:lnSpc>
                <a:spcPts val="1220"/>
              </a:lnSpc>
              <a:spcBef>
                <a:spcPts val="550"/>
              </a:spcBef>
            </a:pPr>
            <a:r>
              <a:rPr sz="900" b="1" dirty="0">
                <a:latin typeface="Helvetica" pitchFamily="2" charset="0"/>
                <a:cs typeface="Arial"/>
              </a:rPr>
              <a:t>Interior : 900(W) x 900(L) x 700(H)</a:t>
            </a:r>
          </a:p>
        </p:txBody>
      </p:sp>
      <p:pic>
        <p:nvPicPr>
          <p:cNvPr id="5" name="object 5"/>
          <p:cNvPicPr/>
          <p:nvPr/>
        </p:nvPicPr>
        <p:blipFill>
          <a:blip r:embed="rId3" cstate="print"/>
          <a:stretch>
            <a:fillRect/>
          </a:stretch>
        </p:blipFill>
        <p:spPr>
          <a:xfrm>
            <a:off x="333164" y="6487704"/>
            <a:ext cx="1615113" cy="2308218"/>
          </a:xfrm>
          <a:prstGeom prst="rect">
            <a:avLst/>
          </a:prstGeom>
        </p:spPr>
      </p:pic>
      <p:grpSp>
        <p:nvGrpSpPr>
          <p:cNvPr id="6" name="object 6"/>
          <p:cNvGrpSpPr/>
          <p:nvPr/>
        </p:nvGrpSpPr>
        <p:grpSpPr>
          <a:xfrm>
            <a:off x="2046711" y="4099118"/>
            <a:ext cx="4423796" cy="4606943"/>
            <a:chOff x="2046711" y="3883616"/>
            <a:chExt cx="4423796" cy="4606943"/>
          </a:xfrm>
        </p:grpSpPr>
        <p:pic>
          <p:nvPicPr>
            <p:cNvPr id="8" name="object 8"/>
            <p:cNvPicPr/>
            <p:nvPr/>
          </p:nvPicPr>
          <p:blipFill>
            <a:blip r:embed="rId4" cstate="print"/>
            <a:stretch>
              <a:fillRect/>
            </a:stretch>
          </p:blipFill>
          <p:spPr>
            <a:xfrm>
              <a:off x="4035082" y="4241687"/>
              <a:ext cx="2435425" cy="2827739"/>
            </a:xfrm>
            <a:prstGeom prst="rect">
              <a:avLst/>
            </a:prstGeom>
          </p:spPr>
        </p:pic>
        <p:pic>
          <p:nvPicPr>
            <p:cNvPr id="7" name="object 7"/>
            <p:cNvPicPr/>
            <p:nvPr/>
          </p:nvPicPr>
          <p:blipFill>
            <a:blip r:embed="rId5" cstate="print"/>
            <a:stretch>
              <a:fillRect/>
            </a:stretch>
          </p:blipFill>
          <p:spPr>
            <a:xfrm>
              <a:off x="2552700" y="3883616"/>
              <a:ext cx="1742476" cy="2263582"/>
            </a:xfrm>
            <a:prstGeom prst="rect">
              <a:avLst/>
            </a:prstGeom>
          </p:spPr>
        </p:pic>
        <p:pic>
          <p:nvPicPr>
            <p:cNvPr id="9" name="object 9"/>
            <p:cNvPicPr/>
            <p:nvPr/>
          </p:nvPicPr>
          <p:blipFill>
            <a:blip r:embed="rId6" cstate="print"/>
            <a:stretch>
              <a:fillRect/>
            </a:stretch>
          </p:blipFill>
          <p:spPr>
            <a:xfrm>
              <a:off x="2046711" y="6434303"/>
              <a:ext cx="1496589" cy="2056256"/>
            </a:xfrm>
            <a:prstGeom prst="rect">
              <a:avLst/>
            </a:prstGeom>
          </p:spPr>
        </p:pic>
        <p:pic>
          <p:nvPicPr>
            <p:cNvPr id="10" name="object 10"/>
            <p:cNvPicPr/>
            <p:nvPr/>
          </p:nvPicPr>
          <p:blipFill>
            <a:blip r:embed="rId7" cstate="print"/>
            <a:stretch>
              <a:fillRect/>
            </a:stretch>
          </p:blipFill>
          <p:spPr>
            <a:xfrm>
              <a:off x="3497869" y="7531025"/>
              <a:ext cx="1315022" cy="959534"/>
            </a:xfrm>
            <a:prstGeom prst="rect">
              <a:avLst/>
            </a:prstGeom>
          </p:spPr>
        </p:pic>
        <p:pic>
          <p:nvPicPr>
            <p:cNvPr id="11" name="object 11"/>
            <p:cNvPicPr/>
            <p:nvPr/>
          </p:nvPicPr>
          <p:blipFill>
            <a:blip r:embed="rId8" cstate="print"/>
            <a:stretch>
              <a:fillRect/>
            </a:stretch>
          </p:blipFill>
          <p:spPr>
            <a:xfrm>
              <a:off x="5112697" y="7533401"/>
              <a:ext cx="1218868" cy="926303"/>
            </a:xfrm>
            <a:prstGeom prst="rect">
              <a:avLst/>
            </a:prstGeom>
          </p:spPr>
        </p:pic>
      </p:grpSp>
      <p:sp>
        <p:nvSpPr>
          <p:cNvPr id="12" name="object 12"/>
          <p:cNvSpPr txBox="1"/>
          <p:nvPr/>
        </p:nvSpPr>
        <p:spPr>
          <a:xfrm>
            <a:off x="711977" y="8795922"/>
            <a:ext cx="1011117" cy="394980"/>
          </a:xfrm>
          <a:prstGeom prst="rect">
            <a:avLst/>
          </a:prstGeom>
        </p:spPr>
        <p:txBody>
          <a:bodyPr vert="horz" wrap="square" lIns="0" tIns="12700" rIns="0" bIns="0" rtlCol="0">
            <a:spAutoFit/>
          </a:bodyPr>
          <a:lstStyle/>
          <a:p>
            <a:pPr marL="257810" marR="5080" indent="-245745" algn="ctr">
              <a:lnSpc>
                <a:spcPct val="100000"/>
              </a:lnSpc>
              <a:spcBef>
                <a:spcPts val="100"/>
              </a:spcBef>
            </a:pPr>
            <a:r>
              <a:rPr sz="1200" b="1" dirty="0">
                <a:latin typeface="Helvetica" pitchFamily="2" charset="0"/>
                <a:cs typeface="Arial"/>
              </a:rPr>
              <a:t>Open-Front</a:t>
            </a:r>
            <a:endParaRPr lang="en-US" sz="1200" b="1" dirty="0">
              <a:latin typeface="Helvetica" pitchFamily="2" charset="0"/>
              <a:cs typeface="Arial"/>
            </a:endParaRPr>
          </a:p>
          <a:p>
            <a:pPr marL="257810" marR="5080" indent="-245745" algn="ctr">
              <a:lnSpc>
                <a:spcPct val="100000"/>
              </a:lnSpc>
              <a:spcBef>
                <a:spcPts val="100"/>
              </a:spcBef>
            </a:pPr>
            <a:r>
              <a:rPr sz="1200" b="1" dirty="0">
                <a:latin typeface="Helvetica" pitchFamily="2" charset="0"/>
                <a:cs typeface="Arial"/>
              </a:rPr>
              <a:t>View</a:t>
            </a:r>
          </a:p>
        </p:txBody>
      </p:sp>
      <p:sp>
        <p:nvSpPr>
          <p:cNvPr id="13" name="object 13"/>
          <p:cNvSpPr txBox="1"/>
          <p:nvPr/>
        </p:nvSpPr>
        <p:spPr>
          <a:xfrm>
            <a:off x="2147469" y="8791071"/>
            <a:ext cx="1014831" cy="394980"/>
          </a:xfrm>
          <a:prstGeom prst="rect">
            <a:avLst/>
          </a:prstGeom>
        </p:spPr>
        <p:txBody>
          <a:bodyPr vert="horz" wrap="square" lIns="0" tIns="12700" rIns="0" bIns="0" rtlCol="0">
            <a:spAutoFit/>
          </a:bodyPr>
          <a:lstStyle/>
          <a:p>
            <a:pPr marL="259079" marR="5080" indent="-247015" algn="ctr">
              <a:lnSpc>
                <a:spcPct val="100000"/>
              </a:lnSpc>
              <a:spcBef>
                <a:spcPts val="100"/>
              </a:spcBef>
            </a:pPr>
            <a:r>
              <a:rPr sz="1200" b="1" dirty="0">
                <a:latin typeface="Helvetica" pitchFamily="2" charset="0"/>
                <a:cs typeface="Arial"/>
              </a:rPr>
              <a:t>Open-Right</a:t>
            </a:r>
            <a:endParaRPr lang="en-US" sz="1200" b="1" dirty="0">
              <a:latin typeface="Helvetica" pitchFamily="2" charset="0"/>
              <a:cs typeface="Arial"/>
            </a:endParaRPr>
          </a:p>
          <a:p>
            <a:pPr marL="259079" marR="5080" indent="-247015" algn="ctr">
              <a:lnSpc>
                <a:spcPct val="100000"/>
              </a:lnSpc>
              <a:spcBef>
                <a:spcPts val="100"/>
              </a:spcBef>
            </a:pPr>
            <a:r>
              <a:rPr sz="1200" b="1" dirty="0">
                <a:latin typeface="Helvetica" pitchFamily="2" charset="0"/>
                <a:cs typeface="Arial"/>
              </a:rPr>
              <a:t>View</a:t>
            </a:r>
          </a:p>
        </p:txBody>
      </p:sp>
      <p:sp>
        <p:nvSpPr>
          <p:cNvPr id="14" name="object 14"/>
          <p:cNvSpPr txBox="1"/>
          <p:nvPr/>
        </p:nvSpPr>
        <p:spPr>
          <a:xfrm>
            <a:off x="3646170" y="8795922"/>
            <a:ext cx="1005916" cy="394980"/>
          </a:xfrm>
          <a:prstGeom prst="rect">
            <a:avLst/>
          </a:prstGeom>
        </p:spPr>
        <p:txBody>
          <a:bodyPr vert="horz" wrap="square" lIns="0" tIns="12700" rIns="0" bIns="0" rtlCol="0">
            <a:spAutoFit/>
          </a:bodyPr>
          <a:lstStyle/>
          <a:p>
            <a:pPr marL="254635" marR="5080" indent="-242570" algn="ctr">
              <a:lnSpc>
                <a:spcPct val="100000"/>
              </a:lnSpc>
              <a:spcBef>
                <a:spcPts val="100"/>
              </a:spcBef>
            </a:pPr>
            <a:r>
              <a:rPr sz="1200" b="1" dirty="0">
                <a:latin typeface="Helvetica" pitchFamily="2" charset="0"/>
                <a:cs typeface="Arial"/>
              </a:rPr>
              <a:t>Close-Front</a:t>
            </a:r>
            <a:endParaRPr lang="en-US" sz="1200" b="1" dirty="0">
              <a:latin typeface="Helvetica" pitchFamily="2" charset="0"/>
              <a:cs typeface="Arial"/>
            </a:endParaRPr>
          </a:p>
          <a:p>
            <a:pPr marL="254635" marR="5080" indent="-242570" algn="ctr">
              <a:lnSpc>
                <a:spcPct val="100000"/>
              </a:lnSpc>
              <a:spcBef>
                <a:spcPts val="100"/>
              </a:spcBef>
            </a:pPr>
            <a:r>
              <a:rPr sz="1200" b="1" dirty="0">
                <a:latin typeface="Helvetica" pitchFamily="2" charset="0"/>
                <a:cs typeface="Arial"/>
              </a:rPr>
              <a:t>View</a:t>
            </a:r>
          </a:p>
        </p:txBody>
      </p:sp>
      <p:sp>
        <p:nvSpPr>
          <p:cNvPr id="15" name="object 15"/>
          <p:cNvSpPr txBox="1"/>
          <p:nvPr/>
        </p:nvSpPr>
        <p:spPr>
          <a:xfrm>
            <a:off x="5167756" y="8795922"/>
            <a:ext cx="1009631" cy="394980"/>
          </a:xfrm>
          <a:prstGeom prst="rect">
            <a:avLst/>
          </a:prstGeom>
        </p:spPr>
        <p:txBody>
          <a:bodyPr vert="horz" wrap="square" lIns="0" tIns="12700" rIns="0" bIns="0" rtlCol="0">
            <a:spAutoFit/>
          </a:bodyPr>
          <a:lstStyle/>
          <a:p>
            <a:pPr marL="255904" marR="5080" indent="-243840" algn="ctr">
              <a:lnSpc>
                <a:spcPct val="100000"/>
              </a:lnSpc>
              <a:spcBef>
                <a:spcPts val="100"/>
              </a:spcBef>
            </a:pPr>
            <a:r>
              <a:rPr sz="1200" b="1" dirty="0">
                <a:latin typeface="Helvetica" pitchFamily="2" charset="0"/>
                <a:cs typeface="Arial"/>
              </a:rPr>
              <a:t>Close-Right</a:t>
            </a:r>
            <a:endParaRPr lang="en-US" sz="1200" b="1" dirty="0">
              <a:latin typeface="Helvetica" pitchFamily="2" charset="0"/>
              <a:cs typeface="Arial"/>
            </a:endParaRPr>
          </a:p>
          <a:p>
            <a:pPr marL="255904" marR="5080" indent="-243840" algn="ctr">
              <a:lnSpc>
                <a:spcPct val="100000"/>
              </a:lnSpc>
              <a:spcBef>
                <a:spcPts val="100"/>
              </a:spcBef>
            </a:pPr>
            <a:r>
              <a:rPr sz="1200" b="1" dirty="0">
                <a:latin typeface="Helvetica" pitchFamily="2" charset="0"/>
                <a:cs typeface="Arial"/>
              </a:rPr>
              <a:t>View</a:t>
            </a:r>
          </a:p>
        </p:txBody>
      </p:sp>
      <p:sp>
        <p:nvSpPr>
          <p:cNvPr id="18" name="object 3">
            <a:extLst>
              <a:ext uri="{FF2B5EF4-FFF2-40B4-BE49-F238E27FC236}">
                <a16:creationId xmlns:a16="http://schemas.microsoft.com/office/drawing/2014/main" xmlns="" id="{94D4B9F4-9B80-DB24-AAAC-5C6DBE0D01BE}"/>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9" name="object 18">
            <a:extLst>
              <a:ext uri="{FF2B5EF4-FFF2-40B4-BE49-F238E27FC236}">
                <a16:creationId xmlns:a16="http://schemas.microsoft.com/office/drawing/2014/main" xmlns="" id="{8F885FE9-FA48-9EE3-3EE1-E519ED76526C}"/>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6" name="TextBox 15">
            <a:extLst>
              <a:ext uri="{FF2B5EF4-FFF2-40B4-BE49-F238E27FC236}">
                <a16:creationId xmlns:a16="http://schemas.microsoft.com/office/drawing/2014/main" xmlns="" id="{DA1E0A5A-F062-73C8-1B07-22038D485BF7}"/>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03</a:t>
            </a:r>
            <a:endParaRPr lang="en-US" sz="4000" dirty="0"/>
          </a:p>
        </p:txBody>
      </p:sp>
      <p:sp>
        <p:nvSpPr>
          <p:cNvPr id="17" name="TextBox 16">
            <a:extLst>
              <a:ext uri="{FF2B5EF4-FFF2-40B4-BE49-F238E27FC236}">
                <a16:creationId xmlns:a16="http://schemas.microsoft.com/office/drawing/2014/main" xmlns="" id="{BE39E22E-9372-D0D6-C9F5-073F003F168C}"/>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Business Areas</a:t>
            </a:r>
          </a:p>
          <a:p>
            <a:r>
              <a:rPr lang="en-US" b="1" dirty="0">
                <a:latin typeface="Helvetica" pitchFamily="2" charset="0"/>
                <a:cs typeface="Arial"/>
              </a:rPr>
              <a:t>Fire Safety Product</a:t>
            </a:r>
            <a:endParaRPr lang="en-US" b="1" dirty="0">
              <a:latin typeface="Helvetica"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81567" y="1981200"/>
            <a:ext cx="2429830" cy="2435454"/>
          </a:xfrm>
          <a:prstGeom prst="rect">
            <a:avLst/>
          </a:prstGeom>
        </p:spPr>
      </p:pic>
      <p:sp>
        <p:nvSpPr>
          <p:cNvPr id="4" name="object 4"/>
          <p:cNvSpPr txBox="1"/>
          <p:nvPr/>
        </p:nvSpPr>
        <p:spPr>
          <a:xfrm>
            <a:off x="685800" y="4416654"/>
            <a:ext cx="2377508" cy="724429"/>
          </a:xfrm>
          <a:prstGeom prst="rect">
            <a:avLst/>
          </a:prstGeom>
          <a:noFill/>
          <a:ln w="9525">
            <a:noFill/>
          </a:ln>
        </p:spPr>
        <p:txBody>
          <a:bodyPr vert="horz" wrap="square" lIns="0" tIns="43180" rIns="0" bIns="0" rtlCol="0">
            <a:spAutoFit/>
          </a:bodyPr>
          <a:lstStyle/>
          <a:p>
            <a:pPr marR="252095" algn="l">
              <a:lnSpc>
                <a:spcPts val="1760"/>
              </a:lnSpc>
              <a:spcBef>
                <a:spcPts val="340"/>
              </a:spcBef>
            </a:pPr>
            <a:r>
              <a:rPr sz="1300" b="1" dirty="0">
                <a:latin typeface="Helvetica" pitchFamily="2" charset="0"/>
                <a:cs typeface="Arial"/>
              </a:rPr>
              <a:t>connected to water pipe 1M below ground level during</a:t>
            </a:r>
            <a:r>
              <a:rPr lang="en-US" sz="1300" b="1" dirty="0">
                <a:latin typeface="Helvetica" pitchFamily="2" charset="0"/>
                <a:cs typeface="Arial"/>
              </a:rPr>
              <a:t> </a:t>
            </a:r>
            <a:r>
              <a:rPr sz="1300" b="1" dirty="0">
                <a:latin typeface="Helvetica" pitchFamily="2" charset="0"/>
                <a:cs typeface="Arial"/>
              </a:rPr>
              <a:t>installation</a:t>
            </a:r>
          </a:p>
        </p:txBody>
      </p:sp>
      <p:pic>
        <p:nvPicPr>
          <p:cNvPr id="5" name="object 5"/>
          <p:cNvPicPr/>
          <p:nvPr/>
        </p:nvPicPr>
        <p:blipFill>
          <a:blip r:embed="rId3" cstate="print"/>
          <a:stretch>
            <a:fillRect/>
          </a:stretch>
        </p:blipFill>
        <p:spPr>
          <a:xfrm>
            <a:off x="3343507" y="1981200"/>
            <a:ext cx="2832926" cy="2435454"/>
          </a:xfrm>
          <a:prstGeom prst="rect">
            <a:avLst/>
          </a:prstGeom>
        </p:spPr>
      </p:pic>
      <p:sp>
        <p:nvSpPr>
          <p:cNvPr id="6" name="object 6"/>
          <p:cNvSpPr txBox="1"/>
          <p:nvPr/>
        </p:nvSpPr>
        <p:spPr>
          <a:xfrm>
            <a:off x="3341502" y="4396072"/>
            <a:ext cx="2088514" cy="263405"/>
          </a:xfrm>
          <a:prstGeom prst="rect">
            <a:avLst/>
          </a:prstGeom>
          <a:noFill/>
          <a:ln w="9525">
            <a:noFill/>
          </a:ln>
        </p:spPr>
        <p:txBody>
          <a:bodyPr vert="horz" wrap="square" lIns="0" tIns="43815" rIns="0" bIns="0" rtlCol="0">
            <a:spAutoFit/>
          </a:bodyPr>
          <a:lstStyle/>
          <a:p>
            <a:pPr algn="l">
              <a:lnSpc>
                <a:spcPts val="1760"/>
              </a:lnSpc>
              <a:spcBef>
                <a:spcPts val="345"/>
              </a:spcBef>
            </a:pPr>
            <a:r>
              <a:rPr sz="1300" b="1" dirty="0">
                <a:latin typeface="Helvetica" pitchFamily="2" charset="0"/>
                <a:cs typeface="Arial"/>
              </a:rPr>
              <a:t>non-emergency state</a:t>
            </a:r>
          </a:p>
        </p:txBody>
      </p:sp>
      <p:sp>
        <p:nvSpPr>
          <p:cNvPr id="7" name="object 7"/>
          <p:cNvSpPr txBox="1"/>
          <p:nvPr/>
        </p:nvSpPr>
        <p:spPr>
          <a:xfrm>
            <a:off x="689822" y="5757732"/>
            <a:ext cx="1985433" cy="289823"/>
          </a:xfrm>
          <a:prstGeom prst="rect">
            <a:avLst/>
          </a:prstGeom>
        </p:spPr>
        <p:txBody>
          <a:bodyPr vert="horz" wrap="square" lIns="0" tIns="12700" rIns="0" bIns="0" rtlCol="0">
            <a:spAutoFit/>
          </a:bodyPr>
          <a:lstStyle/>
          <a:p>
            <a:pPr marL="12700">
              <a:lnSpc>
                <a:spcPct val="100000"/>
              </a:lnSpc>
              <a:spcBef>
                <a:spcPts val="100"/>
              </a:spcBef>
            </a:pPr>
            <a:r>
              <a:rPr b="1" dirty="0">
                <a:latin typeface="Helvetica" pitchFamily="2" charset="0"/>
                <a:cs typeface="Arial"/>
              </a:rPr>
              <a:t>In Case of </a:t>
            </a:r>
            <a:r>
              <a:rPr b="1" dirty="0">
                <a:solidFill>
                  <a:srgbClr val="C00000"/>
                </a:solidFill>
                <a:latin typeface="Helvetica" pitchFamily="2" charset="0"/>
                <a:cs typeface="Arial"/>
              </a:rPr>
              <a:t>FIRE</a:t>
            </a:r>
          </a:p>
        </p:txBody>
      </p:sp>
      <p:pic>
        <p:nvPicPr>
          <p:cNvPr id="8" name="object 8"/>
          <p:cNvPicPr/>
          <p:nvPr/>
        </p:nvPicPr>
        <p:blipFill>
          <a:blip r:embed="rId4" cstate="print"/>
          <a:stretch>
            <a:fillRect/>
          </a:stretch>
        </p:blipFill>
        <p:spPr>
          <a:xfrm>
            <a:off x="681567" y="6189869"/>
            <a:ext cx="1418135" cy="2126362"/>
          </a:xfrm>
          <a:prstGeom prst="rect">
            <a:avLst/>
          </a:prstGeom>
        </p:spPr>
      </p:pic>
      <p:pic>
        <p:nvPicPr>
          <p:cNvPr id="9" name="object 9"/>
          <p:cNvPicPr/>
          <p:nvPr/>
        </p:nvPicPr>
        <p:blipFill>
          <a:blip r:embed="rId5" cstate="print"/>
          <a:stretch>
            <a:fillRect/>
          </a:stretch>
        </p:blipFill>
        <p:spPr>
          <a:xfrm>
            <a:off x="2287876" y="6187965"/>
            <a:ext cx="1464429" cy="2128266"/>
          </a:xfrm>
          <a:prstGeom prst="rect">
            <a:avLst/>
          </a:prstGeom>
        </p:spPr>
      </p:pic>
      <p:pic>
        <p:nvPicPr>
          <p:cNvPr id="10" name="object 10"/>
          <p:cNvPicPr/>
          <p:nvPr/>
        </p:nvPicPr>
        <p:blipFill>
          <a:blip r:embed="rId6" cstate="print"/>
          <a:stretch>
            <a:fillRect/>
          </a:stretch>
        </p:blipFill>
        <p:spPr>
          <a:xfrm>
            <a:off x="3940479" y="6187965"/>
            <a:ext cx="2231721" cy="2128266"/>
          </a:xfrm>
          <a:prstGeom prst="rect">
            <a:avLst/>
          </a:prstGeom>
        </p:spPr>
      </p:pic>
      <p:sp>
        <p:nvSpPr>
          <p:cNvPr id="11" name="object 11"/>
          <p:cNvSpPr txBox="1"/>
          <p:nvPr/>
        </p:nvSpPr>
        <p:spPr>
          <a:xfrm>
            <a:off x="351155" y="8316231"/>
            <a:ext cx="1507490" cy="444352"/>
          </a:xfrm>
          <a:prstGeom prst="rect">
            <a:avLst/>
          </a:prstGeom>
          <a:noFill/>
          <a:ln w="9525">
            <a:noFill/>
          </a:ln>
        </p:spPr>
        <p:txBody>
          <a:bodyPr vert="horz" wrap="square" lIns="0" tIns="43815" rIns="0" bIns="0" rtlCol="0">
            <a:spAutoFit/>
          </a:bodyPr>
          <a:lstStyle/>
          <a:p>
            <a:pPr marL="372110" algn="l">
              <a:lnSpc>
                <a:spcPct val="100000"/>
              </a:lnSpc>
              <a:spcBef>
                <a:spcPts val="345"/>
              </a:spcBef>
            </a:pPr>
            <a:r>
              <a:rPr sz="1300" b="1" dirty="0">
                <a:latin typeface="Helvetica" pitchFamily="2" charset="0"/>
                <a:cs typeface="Arial"/>
              </a:rPr>
              <a:t>open the</a:t>
            </a:r>
          </a:p>
          <a:p>
            <a:pPr marL="381000" algn="l">
              <a:lnSpc>
                <a:spcPct val="100000"/>
              </a:lnSpc>
              <a:spcBef>
                <a:spcPts val="5"/>
              </a:spcBef>
            </a:pPr>
            <a:r>
              <a:rPr sz="1300" b="1" dirty="0">
                <a:latin typeface="Helvetica" pitchFamily="2" charset="0"/>
                <a:cs typeface="Arial"/>
              </a:rPr>
              <a:t>top cover</a:t>
            </a:r>
          </a:p>
        </p:txBody>
      </p:sp>
      <p:sp>
        <p:nvSpPr>
          <p:cNvPr id="13" name="object 13"/>
          <p:cNvSpPr txBox="1"/>
          <p:nvPr/>
        </p:nvSpPr>
        <p:spPr>
          <a:xfrm>
            <a:off x="3856189" y="8298184"/>
            <a:ext cx="2400300" cy="244298"/>
          </a:xfrm>
          <a:prstGeom prst="rect">
            <a:avLst/>
          </a:prstGeom>
          <a:noFill/>
          <a:ln w="9525">
            <a:noFill/>
          </a:ln>
        </p:spPr>
        <p:txBody>
          <a:bodyPr vert="horz" wrap="square" lIns="0" tIns="43815" rIns="0" bIns="0" rtlCol="0">
            <a:spAutoFit/>
          </a:bodyPr>
          <a:lstStyle/>
          <a:p>
            <a:pPr marL="126364" algn="l">
              <a:lnSpc>
                <a:spcPct val="100000"/>
              </a:lnSpc>
              <a:spcBef>
                <a:spcPts val="345"/>
              </a:spcBef>
            </a:pPr>
            <a:r>
              <a:rPr sz="1300" b="1" dirty="0">
                <a:latin typeface="Helvetica" pitchFamily="2" charset="0"/>
                <a:cs typeface="Arial"/>
              </a:rPr>
              <a:t>extinguish fire with UFEC</a:t>
            </a:r>
          </a:p>
        </p:txBody>
      </p:sp>
      <p:sp>
        <p:nvSpPr>
          <p:cNvPr id="16" name="object 3">
            <a:extLst>
              <a:ext uri="{FF2B5EF4-FFF2-40B4-BE49-F238E27FC236}">
                <a16:creationId xmlns:a16="http://schemas.microsoft.com/office/drawing/2014/main" xmlns="" id="{D7D2A4DC-AFC1-B4ED-CFF8-59155214CAF8}"/>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7" name="object 18">
            <a:extLst>
              <a:ext uri="{FF2B5EF4-FFF2-40B4-BE49-F238E27FC236}">
                <a16:creationId xmlns:a16="http://schemas.microsoft.com/office/drawing/2014/main" xmlns="" id="{7CF26185-CD10-33AB-5F74-5866D098B250}"/>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4" name="TextBox 13">
            <a:extLst>
              <a:ext uri="{FF2B5EF4-FFF2-40B4-BE49-F238E27FC236}">
                <a16:creationId xmlns:a16="http://schemas.microsoft.com/office/drawing/2014/main" xmlns="" id="{12CADC7F-873F-2311-509C-5B1BDAB99671}"/>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03</a:t>
            </a:r>
            <a:endParaRPr lang="en-US" sz="4000" dirty="0"/>
          </a:p>
        </p:txBody>
      </p:sp>
      <p:sp>
        <p:nvSpPr>
          <p:cNvPr id="15" name="TextBox 14">
            <a:extLst>
              <a:ext uri="{FF2B5EF4-FFF2-40B4-BE49-F238E27FC236}">
                <a16:creationId xmlns:a16="http://schemas.microsoft.com/office/drawing/2014/main" xmlns="" id="{ADF2262C-7417-57EB-89C5-0E320575312E}"/>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Business Areas</a:t>
            </a:r>
          </a:p>
          <a:p>
            <a:r>
              <a:rPr lang="en-US" b="1" dirty="0">
                <a:latin typeface="Helvetica" pitchFamily="2" charset="0"/>
                <a:cs typeface="Arial"/>
              </a:rPr>
              <a:t>Fire Safety Products – cont’d</a:t>
            </a:r>
            <a:endParaRPr lang="en-US" b="1" dirty="0">
              <a:latin typeface="Helvetica" pitchFamily="2" charset="0"/>
            </a:endParaRPr>
          </a:p>
        </p:txBody>
      </p:sp>
      <p:sp>
        <p:nvSpPr>
          <p:cNvPr id="19" name="object 11">
            <a:extLst>
              <a:ext uri="{FF2B5EF4-FFF2-40B4-BE49-F238E27FC236}">
                <a16:creationId xmlns:a16="http://schemas.microsoft.com/office/drawing/2014/main" xmlns="" id="{9B8F7E85-C264-40C5-9433-D10600CFAA99}"/>
              </a:ext>
            </a:extLst>
          </p:cNvPr>
          <p:cNvSpPr txBox="1"/>
          <p:nvPr/>
        </p:nvSpPr>
        <p:spPr>
          <a:xfrm>
            <a:off x="1921510" y="8316231"/>
            <a:ext cx="1507490" cy="444352"/>
          </a:xfrm>
          <a:prstGeom prst="rect">
            <a:avLst/>
          </a:prstGeom>
          <a:noFill/>
          <a:ln w="9525">
            <a:noFill/>
          </a:ln>
        </p:spPr>
        <p:txBody>
          <a:bodyPr vert="horz" wrap="square" lIns="0" tIns="43815" rIns="0" bIns="0" rtlCol="0">
            <a:spAutoFit/>
          </a:bodyPr>
          <a:lstStyle/>
          <a:p>
            <a:pPr marL="372110" algn="l">
              <a:lnSpc>
                <a:spcPct val="100000"/>
              </a:lnSpc>
              <a:spcBef>
                <a:spcPts val="345"/>
              </a:spcBef>
            </a:pPr>
            <a:r>
              <a:rPr sz="1300" b="1" dirty="0">
                <a:latin typeface="Helvetica" pitchFamily="2" charset="0"/>
                <a:cs typeface="Arial"/>
              </a:rPr>
              <a:t>open the</a:t>
            </a:r>
          </a:p>
          <a:p>
            <a:pPr marL="381000" algn="l">
              <a:lnSpc>
                <a:spcPct val="100000"/>
              </a:lnSpc>
              <a:spcBef>
                <a:spcPts val="5"/>
              </a:spcBef>
            </a:pPr>
            <a:r>
              <a:rPr lang="en-US" sz="1300" b="1" dirty="0">
                <a:latin typeface="Helvetica" pitchFamily="2" charset="0"/>
                <a:cs typeface="Arial"/>
              </a:rPr>
              <a:t>inner</a:t>
            </a:r>
            <a:r>
              <a:rPr sz="1300" b="1" dirty="0">
                <a:latin typeface="Helvetica" pitchFamily="2" charset="0"/>
                <a:cs typeface="Arial"/>
              </a:rPr>
              <a:t> cover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675244" y="4362158"/>
            <a:ext cx="2247900" cy="2527962"/>
            <a:chOff x="691108" y="3697751"/>
            <a:chExt cx="2247900" cy="2667635"/>
          </a:xfrm>
        </p:grpSpPr>
        <p:pic>
          <p:nvPicPr>
            <p:cNvPr id="4" name="object 4"/>
            <p:cNvPicPr/>
            <p:nvPr/>
          </p:nvPicPr>
          <p:blipFill>
            <a:blip r:embed="rId2" cstate="print"/>
            <a:stretch>
              <a:fillRect/>
            </a:stretch>
          </p:blipFill>
          <p:spPr>
            <a:xfrm>
              <a:off x="698982" y="3697751"/>
              <a:ext cx="2232152" cy="2667635"/>
            </a:xfrm>
            <a:prstGeom prst="rect">
              <a:avLst/>
            </a:prstGeom>
            <a:ln>
              <a:noFill/>
            </a:ln>
          </p:spPr>
        </p:pic>
        <p:sp>
          <p:nvSpPr>
            <p:cNvPr id="5" name="object 5"/>
            <p:cNvSpPr/>
            <p:nvPr/>
          </p:nvSpPr>
          <p:spPr>
            <a:xfrm>
              <a:off x="691108" y="4024248"/>
              <a:ext cx="2247900" cy="2294255"/>
            </a:xfrm>
            <a:custGeom>
              <a:avLst/>
              <a:gdLst/>
              <a:ahLst/>
              <a:cxnLst/>
              <a:rect l="l" t="t" r="r" b="b"/>
              <a:pathLst>
                <a:path w="2247900" h="2294254">
                  <a:moveTo>
                    <a:pt x="0" y="2294254"/>
                  </a:moveTo>
                  <a:lnTo>
                    <a:pt x="2247900" y="2294254"/>
                  </a:lnTo>
                  <a:lnTo>
                    <a:pt x="2247900" y="0"/>
                  </a:lnTo>
                  <a:lnTo>
                    <a:pt x="0" y="0"/>
                  </a:lnTo>
                  <a:lnTo>
                    <a:pt x="0" y="2294254"/>
                  </a:lnTo>
                  <a:close/>
                </a:path>
              </a:pathLst>
            </a:custGeom>
            <a:ln w="3175">
              <a:noFill/>
            </a:ln>
          </p:spPr>
          <p:txBody>
            <a:bodyPr wrap="square" lIns="0" tIns="0" rIns="0" bIns="0" rtlCol="0"/>
            <a:lstStyle/>
            <a:p>
              <a:endParaRPr/>
            </a:p>
          </p:txBody>
        </p:sp>
      </p:grpSp>
      <p:grpSp>
        <p:nvGrpSpPr>
          <p:cNvPr id="6" name="object 6"/>
          <p:cNvGrpSpPr/>
          <p:nvPr/>
        </p:nvGrpSpPr>
        <p:grpSpPr>
          <a:xfrm>
            <a:off x="691108" y="6627177"/>
            <a:ext cx="2255890" cy="2792943"/>
            <a:chOff x="691108" y="6391528"/>
            <a:chExt cx="2255890" cy="2792943"/>
          </a:xfrm>
        </p:grpSpPr>
        <p:pic>
          <p:nvPicPr>
            <p:cNvPr id="7" name="object 7"/>
            <p:cNvPicPr/>
            <p:nvPr/>
          </p:nvPicPr>
          <p:blipFill>
            <a:blip r:embed="rId3" cstate="print"/>
            <a:stretch>
              <a:fillRect/>
            </a:stretch>
          </p:blipFill>
          <p:spPr>
            <a:xfrm>
              <a:off x="699491" y="6654471"/>
              <a:ext cx="2247507" cy="2530000"/>
            </a:xfrm>
            <a:prstGeom prst="rect">
              <a:avLst/>
            </a:prstGeom>
          </p:spPr>
        </p:pic>
        <p:sp>
          <p:nvSpPr>
            <p:cNvPr id="8" name="object 8"/>
            <p:cNvSpPr/>
            <p:nvPr/>
          </p:nvSpPr>
          <p:spPr>
            <a:xfrm>
              <a:off x="691108" y="6391528"/>
              <a:ext cx="2247900" cy="2667635"/>
            </a:xfrm>
            <a:custGeom>
              <a:avLst/>
              <a:gdLst/>
              <a:ahLst/>
              <a:cxnLst/>
              <a:rect l="l" t="t" r="r" b="b"/>
              <a:pathLst>
                <a:path w="2247900" h="2667634">
                  <a:moveTo>
                    <a:pt x="0" y="2667508"/>
                  </a:moveTo>
                  <a:lnTo>
                    <a:pt x="2247900" y="2667508"/>
                  </a:lnTo>
                  <a:lnTo>
                    <a:pt x="2247900" y="0"/>
                  </a:lnTo>
                  <a:lnTo>
                    <a:pt x="0" y="0"/>
                  </a:lnTo>
                  <a:lnTo>
                    <a:pt x="0" y="2667508"/>
                  </a:lnTo>
                  <a:close/>
                </a:path>
              </a:pathLst>
            </a:custGeom>
            <a:ln w="3175">
              <a:solidFill>
                <a:srgbClr val="7E7E7E"/>
              </a:solidFill>
            </a:ln>
          </p:spPr>
          <p:txBody>
            <a:bodyPr wrap="square" lIns="0" tIns="0" rIns="0" bIns="0" rtlCol="0"/>
            <a:lstStyle/>
            <a:p>
              <a:endParaRPr/>
            </a:p>
          </p:txBody>
        </p:sp>
      </p:grpSp>
      <p:grpSp>
        <p:nvGrpSpPr>
          <p:cNvPr id="9" name="object 9"/>
          <p:cNvGrpSpPr/>
          <p:nvPr/>
        </p:nvGrpSpPr>
        <p:grpSpPr>
          <a:xfrm>
            <a:off x="4001796" y="6627177"/>
            <a:ext cx="2313149" cy="2792942"/>
            <a:chOff x="3740658" y="6301469"/>
            <a:chExt cx="2313149" cy="2792942"/>
          </a:xfrm>
        </p:grpSpPr>
        <p:pic>
          <p:nvPicPr>
            <p:cNvPr id="10" name="object 10"/>
            <p:cNvPicPr/>
            <p:nvPr/>
          </p:nvPicPr>
          <p:blipFill>
            <a:blip r:embed="rId4" cstate="print"/>
            <a:stretch>
              <a:fillRect/>
            </a:stretch>
          </p:blipFill>
          <p:spPr>
            <a:xfrm>
              <a:off x="3806300" y="6301469"/>
              <a:ext cx="2247507" cy="2792942"/>
            </a:xfrm>
            <a:prstGeom prst="rect">
              <a:avLst/>
            </a:prstGeom>
            <a:ln>
              <a:noFill/>
            </a:ln>
          </p:spPr>
        </p:pic>
        <p:sp>
          <p:nvSpPr>
            <p:cNvPr id="11" name="object 11"/>
            <p:cNvSpPr/>
            <p:nvPr/>
          </p:nvSpPr>
          <p:spPr>
            <a:xfrm>
              <a:off x="3740658" y="6391528"/>
              <a:ext cx="2147570" cy="2667635"/>
            </a:xfrm>
            <a:custGeom>
              <a:avLst/>
              <a:gdLst/>
              <a:ahLst/>
              <a:cxnLst/>
              <a:rect l="l" t="t" r="r" b="b"/>
              <a:pathLst>
                <a:path w="2147570" h="2667634">
                  <a:moveTo>
                    <a:pt x="0" y="2667508"/>
                  </a:moveTo>
                  <a:lnTo>
                    <a:pt x="2147189" y="2667508"/>
                  </a:lnTo>
                  <a:lnTo>
                    <a:pt x="2147189" y="0"/>
                  </a:lnTo>
                  <a:lnTo>
                    <a:pt x="0" y="0"/>
                  </a:lnTo>
                  <a:lnTo>
                    <a:pt x="0" y="2667508"/>
                  </a:lnTo>
                  <a:close/>
                </a:path>
              </a:pathLst>
            </a:custGeom>
            <a:ln w="3175">
              <a:solidFill>
                <a:srgbClr val="7E7E7E"/>
              </a:solidFill>
            </a:ln>
          </p:spPr>
          <p:txBody>
            <a:bodyPr wrap="square" lIns="0" tIns="0" rIns="0" bIns="0" rtlCol="0"/>
            <a:lstStyle/>
            <a:p>
              <a:endParaRPr/>
            </a:p>
          </p:txBody>
        </p:sp>
      </p:grpSp>
      <p:pic>
        <p:nvPicPr>
          <p:cNvPr id="12" name="object 12"/>
          <p:cNvPicPr/>
          <p:nvPr/>
        </p:nvPicPr>
        <p:blipFill>
          <a:blip r:embed="rId5" cstate="print"/>
          <a:stretch>
            <a:fillRect/>
          </a:stretch>
        </p:blipFill>
        <p:spPr>
          <a:xfrm>
            <a:off x="3940048" y="4334531"/>
            <a:ext cx="2232152" cy="2228858"/>
          </a:xfrm>
          <a:prstGeom prst="rect">
            <a:avLst/>
          </a:prstGeom>
        </p:spPr>
      </p:pic>
      <p:pic>
        <p:nvPicPr>
          <p:cNvPr id="13" name="object 13"/>
          <p:cNvPicPr/>
          <p:nvPr/>
        </p:nvPicPr>
        <p:blipFill>
          <a:blip r:embed="rId6" cstate="print"/>
          <a:stretch>
            <a:fillRect/>
          </a:stretch>
        </p:blipFill>
        <p:spPr>
          <a:xfrm>
            <a:off x="685800" y="1562100"/>
            <a:ext cx="2232279" cy="2701502"/>
          </a:xfrm>
          <a:prstGeom prst="rect">
            <a:avLst/>
          </a:prstGeom>
        </p:spPr>
      </p:pic>
      <p:pic>
        <p:nvPicPr>
          <p:cNvPr id="14" name="object 14"/>
          <p:cNvPicPr/>
          <p:nvPr/>
        </p:nvPicPr>
        <p:blipFill>
          <a:blip r:embed="rId7" cstate="print"/>
          <a:stretch>
            <a:fillRect/>
          </a:stretch>
        </p:blipFill>
        <p:spPr>
          <a:xfrm>
            <a:off x="3939921" y="1567485"/>
            <a:ext cx="2232279" cy="2703258"/>
          </a:xfrm>
          <a:prstGeom prst="rect">
            <a:avLst/>
          </a:prstGeom>
        </p:spPr>
      </p:pic>
      <p:sp>
        <p:nvSpPr>
          <p:cNvPr id="17" name="object 3">
            <a:extLst>
              <a:ext uri="{FF2B5EF4-FFF2-40B4-BE49-F238E27FC236}">
                <a16:creationId xmlns:a16="http://schemas.microsoft.com/office/drawing/2014/main" xmlns="" id="{09E6AA7E-5773-DA4C-89D4-546AE051D94B}"/>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8" name="object 18">
            <a:extLst>
              <a:ext uri="{FF2B5EF4-FFF2-40B4-BE49-F238E27FC236}">
                <a16:creationId xmlns:a16="http://schemas.microsoft.com/office/drawing/2014/main" xmlns="" id="{46A0329D-C385-EEAC-E747-4D4315FEDF60}"/>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 SAFETY INDUSTRY</a:t>
            </a:r>
          </a:p>
        </p:txBody>
      </p:sp>
      <p:sp>
        <p:nvSpPr>
          <p:cNvPr id="15" name="TextBox 14">
            <a:extLst>
              <a:ext uri="{FF2B5EF4-FFF2-40B4-BE49-F238E27FC236}">
                <a16:creationId xmlns:a16="http://schemas.microsoft.com/office/drawing/2014/main" xmlns="" id="{3C647561-1038-A981-A5AD-1DCAA49FF1D9}"/>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04</a:t>
            </a:r>
            <a:endParaRPr lang="en-US" sz="4000" dirty="0"/>
          </a:p>
        </p:txBody>
      </p:sp>
      <p:sp>
        <p:nvSpPr>
          <p:cNvPr id="16" name="TextBox 15">
            <a:extLst>
              <a:ext uri="{FF2B5EF4-FFF2-40B4-BE49-F238E27FC236}">
                <a16:creationId xmlns:a16="http://schemas.microsoft.com/office/drawing/2014/main" xmlns="" id="{8E723C41-978D-C119-546F-0D3CD0733CA6}"/>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Certificates</a:t>
            </a:r>
          </a:p>
          <a:p>
            <a:r>
              <a:rPr lang="en-US" b="1" dirty="0">
                <a:latin typeface="Helvetica" pitchFamily="2" charset="0"/>
                <a:cs typeface="Arial"/>
              </a:rPr>
              <a:t>Patents</a:t>
            </a:r>
            <a:endParaRPr lang="en-US" b="1" dirty="0">
              <a:latin typeface="Helvetica"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71287" y="1534507"/>
            <a:ext cx="1824666" cy="2486790"/>
          </a:xfrm>
          <a:prstGeom prst="rect">
            <a:avLst/>
          </a:prstGeom>
        </p:spPr>
      </p:pic>
      <p:pic>
        <p:nvPicPr>
          <p:cNvPr id="4" name="object 4"/>
          <p:cNvPicPr/>
          <p:nvPr/>
        </p:nvPicPr>
        <p:blipFill>
          <a:blip r:embed="rId3" cstate="print"/>
          <a:stretch>
            <a:fillRect/>
          </a:stretch>
        </p:blipFill>
        <p:spPr>
          <a:xfrm>
            <a:off x="2578099" y="1562100"/>
            <a:ext cx="1824701" cy="2584658"/>
          </a:xfrm>
          <a:prstGeom prst="rect">
            <a:avLst/>
          </a:prstGeom>
        </p:spPr>
      </p:pic>
      <p:pic>
        <p:nvPicPr>
          <p:cNvPr id="5" name="object 5"/>
          <p:cNvPicPr/>
          <p:nvPr/>
        </p:nvPicPr>
        <p:blipFill>
          <a:blip r:embed="rId4" cstate="print"/>
          <a:stretch>
            <a:fillRect/>
          </a:stretch>
        </p:blipFill>
        <p:spPr>
          <a:xfrm>
            <a:off x="4484947" y="1551874"/>
            <a:ext cx="1707209" cy="2527265"/>
          </a:xfrm>
          <a:prstGeom prst="rect">
            <a:avLst/>
          </a:prstGeom>
        </p:spPr>
      </p:pic>
      <p:pic>
        <p:nvPicPr>
          <p:cNvPr id="7" name="object 7"/>
          <p:cNvPicPr/>
          <p:nvPr/>
        </p:nvPicPr>
        <p:blipFill>
          <a:blip r:embed="rId5" cstate="print"/>
          <a:stretch>
            <a:fillRect/>
          </a:stretch>
        </p:blipFill>
        <p:spPr>
          <a:xfrm>
            <a:off x="671287" y="4953000"/>
            <a:ext cx="2634760" cy="3402797"/>
          </a:xfrm>
          <a:prstGeom prst="rect">
            <a:avLst/>
          </a:prstGeom>
          <a:ln w="3175">
            <a:solidFill>
              <a:schemeClr val="bg1">
                <a:lumMod val="75000"/>
              </a:schemeClr>
            </a:solidFill>
          </a:ln>
        </p:spPr>
      </p:pic>
      <p:grpSp>
        <p:nvGrpSpPr>
          <p:cNvPr id="9" name="object 9"/>
          <p:cNvGrpSpPr/>
          <p:nvPr/>
        </p:nvGrpSpPr>
        <p:grpSpPr>
          <a:xfrm>
            <a:off x="3628055" y="4953000"/>
            <a:ext cx="2555030" cy="3398712"/>
            <a:chOff x="3555771" y="5018408"/>
            <a:chExt cx="2555030" cy="3398712"/>
          </a:xfrm>
        </p:grpSpPr>
        <p:pic>
          <p:nvPicPr>
            <p:cNvPr id="10" name="object 10"/>
            <p:cNvPicPr/>
            <p:nvPr/>
          </p:nvPicPr>
          <p:blipFill>
            <a:blip r:embed="rId6" cstate="print"/>
            <a:stretch>
              <a:fillRect/>
            </a:stretch>
          </p:blipFill>
          <p:spPr>
            <a:xfrm>
              <a:off x="3562017" y="5018408"/>
              <a:ext cx="2548784" cy="2628364"/>
            </a:xfrm>
            <a:prstGeom prst="rect">
              <a:avLst/>
            </a:prstGeom>
            <a:ln w="3175">
              <a:solidFill>
                <a:schemeClr val="bg1">
                  <a:lumMod val="75000"/>
                </a:schemeClr>
              </a:solidFill>
            </a:ln>
          </p:spPr>
        </p:pic>
        <p:pic>
          <p:nvPicPr>
            <p:cNvPr id="12" name="object 12"/>
            <p:cNvPicPr/>
            <p:nvPr/>
          </p:nvPicPr>
          <p:blipFill>
            <a:blip r:embed="rId7" cstate="print"/>
            <a:stretch>
              <a:fillRect/>
            </a:stretch>
          </p:blipFill>
          <p:spPr>
            <a:xfrm>
              <a:off x="3555771" y="7798171"/>
              <a:ext cx="2548784" cy="618949"/>
            </a:xfrm>
            <a:prstGeom prst="rect">
              <a:avLst/>
            </a:prstGeom>
            <a:ln w="3175">
              <a:solidFill>
                <a:schemeClr val="bg1">
                  <a:lumMod val="75000"/>
                </a:schemeClr>
              </a:solidFill>
            </a:ln>
          </p:spPr>
        </p:pic>
      </p:grpSp>
      <p:sp>
        <p:nvSpPr>
          <p:cNvPr id="15" name="object 15"/>
          <p:cNvSpPr txBox="1"/>
          <p:nvPr/>
        </p:nvSpPr>
        <p:spPr>
          <a:xfrm>
            <a:off x="609600" y="4152900"/>
            <a:ext cx="5676900" cy="218778"/>
          </a:xfrm>
          <a:prstGeom prst="rect">
            <a:avLst/>
          </a:prstGeom>
        </p:spPr>
        <p:txBody>
          <a:bodyPr vert="horz" wrap="square" lIns="0" tIns="12700" rIns="0" bIns="0" rtlCol="0">
            <a:spAutoFit/>
          </a:bodyPr>
          <a:lstStyle/>
          <a:p>
            <a:pPr marL="12700">
              <a:lnSpc>
                <a:spcPts val="1740"/>
              </a:lnSpc>
              <a:spcBef>
                <a:spcPts val="100"/>
              </a:spcBef>
            </a:pPr>
            <a:r>
              <a:rPr sz="1200" b="1" dirty="0">
                <a:latin typeface="Helvetica" pitchFamily="2" charset="0"/>
                <a:cs typeface="Arial"/>
              </a:rPr>
              <a:t>ISO(Internatioanl Organization for Standardization) Certificates</a:t>
            </a:r>
            <a:r>
              <a:rPr lang="en-US" sz="1200" b="1" dirty="0">
                <a:latin typeface="Helvetica" pitchFamily="2" charset="0"/>
                <a:cs typeface="Arial"/>
              </a:rPr>
              <a:t> (2023 present)</a:t>
            </a:r>
            <a:endParaRPr sz="1200" b="1" dirty="0">
              <a:latin typeface="Helvetica" pitchFamily="2" charset="0"/>
              <a:cs typeface="Arial"/>
            </a:endParaRPr>
          </a:p>
        </p:txBody>
      </p:sp>
      <p:sp>
        <p:nvSpPr>
          <p:cNvPr id="17" name="object 17"/>
          <p:cNvSpPr txBox="1"/>
          <p:nvPr/>
        </p:nvSpPr>
        <p:spPr>
          <a:xfrm>
            <a:off x="671287" y="8396547"/>
            <a:ext cx="2735192" cy="654795"/>
          </a:xfrm>
          <a:prstGeom prst="rect">
            <a:avLst/>
          </a:prstGeom>
        </p:spPr>
        <p:txBody>
          <a:bodyPr vert="horz" wrap="square" lIns="0" tIns="12700" rIns="0" bIns="0" rtlCol="0">
            <a:spAutoFit/>
          </a:bodyPr>
          <a:lstStyle/>
          <a:p>
            <a:pPr marL="12700" marR="5080" algn="l">
              <a:lnSpc>
                <a:spcPts val="1740"/>
              </a:lnSpc>
              <a:spcBef>
                <a:spcPts val="100"/>
              </a:spcBef>
            </a:pPr>
            <a:r>
              <a:rPr sz="1200" b="1" dirty="0">
                <a:latin typeface="Helvetica" pitchFamily="2" charset="0"/>
                <a:cs typeface="Arial"/>
              </a:rPr>
              <a:t>USC designated as a “New Industry Classification” by Public Procurement Service (2012)</a:t>
            </a:r>
          </a:p>
        </p:txBody>
      </p:sp>
      <p:sp>
        <p:nvSpPr>
          <p:cNvPr id="18" name="object 18"/>
          <p:cNvSpPr txBox="1"/>
          <p:nvPr/>
        </p:nvSpPr>
        <p:spPr>
          <a:xfrm>
            <a:off x="3628055" y="8397096"/>
            <a:ext cx="2524944" cy="654795"/>
          </a:xfrm>
          <a:prstGeom prst="rect">
            <a:avLst/>
          </a:prstGeom>
        </p:spPr>
        <p:txBody>
          <a:bodyPr vert="horz" wrap="square" lIns="0" tIns="12700" rIns="0" bIns="0" rtlCol="0">
            <a:spAutoFit/>
          </a:bodyPr>
          <a:lstStyle/>
          <a:p>
            <a:pPr marL="12700" marR="5080" algn="l">
              <a:lnSpc>
                <a:spcPts val="1740"/>
              </a:lnSpc>
              <a:spcBef>
                <a:spcPts val="100"/>
              </a:spcBef>
            </a:pPr>
            <a:r>
              <a:rPr sz="1200" b="1" dirty="0">
                <a:latin typeface="Helvetica" pitchFamily="2" charset="0"/>
                <a:cs typeface="Arial"/>
              </a:rPr>
              <a:t>Approval for USC for Traffic Signal Distribution Box from the National Police Agency (2016)</a:t>
            </a:r>
          </a:p>
        </p:txBody>
      </p:sp>
      <p:sp>
        <p:nvSpPr>
          <p:cNvPr id="21" name="object 3">
            <a:extLst>
              <a:ext uri="{FF2B5EF4-FFF2-40B4-BE49-F238E27FC236}">
                <a16:creationId xmlns:a16="http://schemas.microsoft.com/office/drawing/2014/main" xmlns="" id="{BC5A3C33-751A-1540-3DD8-A6F696D4E346}"/>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22" name="object 18">
            <a:extLst>
              <a:ext uri="{FF2B5EF4-FFF2-40B4-BE49-F238E27FC236}">
                <a16:creationId xmlns:a16="http://schemas.microsoft.com/office/drawing/2014/main" xmlns="" id="{CCBD405C-4444-C5F3-6131-71DB78A0F507}"/>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9" name="TextBox 18">
            <a:extLst>
              <a:ext uri="{FF2B5EF4-FFF2-40B4-BE49-F238E27FC236}">
                <a16:creationId xmlns:a16="http://schemas.microsoft.com/office/drawing/2014/main" xmlns="" id="{42B505BB-358E-4FE9-C86B-24758F0B110B}"/>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04</a:t>
            </a:r>
            <a:endParaRPr lang="en-US" sz="4000" dirty="0"/>
          </a:p>
        </p:txBody>
      </p:sp>
      <p:sp>
        <p:nvSpPr>
          <p:cNvPr id="20" name="TextBox 19">
            <a:extLst>
              <a:ext uri="{FF2B5EF4-FFF2-40B4-BE49-F238E27FC236}">
                <a16:creationId xmlns:a16="http://schemas.microsoft.com/office/drawing/2014/main" xmlns="" id="{FB81D678-AC06-0CB7-7F27-D840243A2B78}"/>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Certificates</a:t>
            </a:r>
          </a:p>
          <a:p>
            <a:r>
              <a:rPr lang="en-US" b="1" dirty="0">
                <a:latin typeface="Helvetica" pitchFamily="2" charset="0"/>
                <a:cs typeface="Arial"/>
              </a:rPr>
              <a:t>Credentials</a:t>
            </a:r>
            <a:endParaRPr lang="en-US" b="1" dirty="0">
              <a:latin typeface="Helvetica"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793641" y="5240539"/>
            <a:ext cx="5270718" cy="174407"/>
          </a:xfrm>
          <a:prstGeom prst="rect">
            <a:avLst/>
          </a:prstGeom>
        </p:spPr>
        <p:txBody>
          <a:bodyPr vert="horz" wrap="square" lIns="0" tIns="12700" rIns="0" bIns="0" rtlCol="0">
            <a:spAutoFit/>
          </a:bodyPr>
          <a:lstStyle/>
          <a:p>
            <a:pPr marL="12700">
              <a:lnSpc>
                <a:spcPct val="100000"/>
              </a:lnSpc>
              <a:spcBef>
                <a:spcPts val="100"/>
              </a:spcBef>
            </a:pPr>
            <a:r>
              <a:rPr lang="en-US" sz="1050" b="1" dirty="0">
                <a:latin typeface="Arial"/>
                <a:cs typeface="Arial"/>
              </a:rPr>
              <a:t>USC designated as a “New </a:t>
            </a:r>
            <a:r>
              <a:rPr sz="1050" b="1" dirty="0">
                <a:latin typeface="Arial"/>
                <a:cs typeface="Arial"/>
              </a:rPr>
              <a:t>Industry Classification” by Public Procurement Service</a:t>
            </a:r>
            <a:endParaRPr sz="1050" dirty="0">
              <a:latin typeface="Arial"/>
              <a:cs typeface="Arial"/>
            </a:endParaRPr>
          </a:p>
        </p:txBody>
      </p:sp>
      <p:grpSp>
        <p:nvGrpSpPr>
          <p:cNvPr id="7" name="object 7"/>
          <p:cNvGrpSpPr/>
          <p:nvPr/>
        </p:nvGrpSpPr>
        <p:grpSpPr>
          <a:xfrm>
            <a:off x="419100" y="5524500"/>
            <a:ext cx="2420231" cy="3406316"/>
            <a:chOff x="673646" y="5365978"/>
            <a:chExt cx="2630805" cy="3702685"/>
          </a:xfrm>
        </p:grpSpPr>
        <p:pic>
          <p:nvPicPr>
            <p:cNvPr id="8" name="object 8"/>
            <p:cNvPicPr/>
            <p:nvPr/>
          </p:nvPicPr>
          <p:blipFill>
            <a:blip r:embed="rId2" cstate="print"/>
            <a:stretch>
              <a:fillRect/>
            </a:stretch>
          </p:blipFill>
          <p:spPr>
            <a:xfrm>
              <a:off x="692696" y="5385028"/>
              <a:ext cx="2592324" cy="3664330"/>
            </a:xfrm>
            <a:prstGeom prst="rect">
              <a:avLst/>
            </a:prstGeom>
            <a:ln>
              <a:noFill/>
            </a:ln>
          </p:spPr>
        </p:pic>
        <p:sp>
          <p:nvSpPr>
            <p:cNvPr id="9" name="object 9"/>
            <p:cNvSpPr/>
            <p:nvPr/>
          </p:nvSpPr>
          <p:spPr>
            <a:xfrm>
              <a:off x="683171" y="5375503"/>
              <a:ext cx="2611755" cy="3683635"/>
            </a:xfrm>
            <a:custGeom>
              <a:avLst/>
              <a:gdLst/>
              <a:ahLst/>
              <a:cxnLst/>
              <a:rect l="l" t="t" r="r" b="b"/>
              <a:pathLst>
                <a:path w="2611754" h="3683634">
                  <a:moveTo>
                    <a:pt x="0" y="3683380"/>
                  </a:moveTo>
                  <a:lnTo>
                    <a:pt x="2611374" y="3683380"/>
                  </a:lnTo>
                  <a:lnTo>
                    <a:pt x="2611374" y="0"/>
                  </a:lnTo>
                  <a:lnTo>
                    <a:pt x="0" y="0"/>
                  </a:lnTo>
                  <a:lnTo>
                    <a:pt x="0" y="3683380"/>
                  </a:lnTo>
                  <a:close/>
                </a:path>
              </a:pathLst>
            </a:custGeom>
            <a:ln w="19050">
              <a:no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4027433" y="5790893"/>
            <a:ext cx="2139627" cy="2873293"/>
          </a:xfrm>
          <a:prstGeom prst="rect">
            <a:avLst/>
          </a:prstGeom>
          <a:ln>
            <a:noFill/>
          </a:ln>
        </p:spPr>
      </p:pic>
      <p:sp>
        <p:nvSpPr>
          <p:cNvPr id="11" name="object 11"/>
          <p:cNvSpPr txBox="1"/>
          <p:nvPr/>
        </p:nvSpPr>
        <p:spPr>
          <a:xfrm>
            <a:off x="647700" y="8794809"/>
            <a:ext cx="2402706" cy="335989"/>
          </a:xfrm>
          <a:prstGeom prst="rect">
            <a:avLst/>
          </a:prstGeom>
        </p:spPr>
        <p:txBody>
          <a:bodyPr vert="horz" wrap="square" lIns="0" tIns="12700" rIns="0" bIns="0" rtlCol="0">
            <a:spAutoFit/>
          </a:bodyPr>
          <a:lstStyle/>
          <a:p>
            <a:pPr marL="12700" marR="5080">
              <a:lnSpc>
                <a:spcPct val="100000"/>
              </a:lnSpc>
              <a:spcBef>
                <a:spcPts val="100"/>
              </a:spcBef>
            </a:pPr>
            <a:r>
              <a:rPr sz="1050" b="1" dirty="0">
                <a:latin typeface="Arial"/>
                <a:cs typeface="Arial"/>
              </a:rPr>
              <a:t>USC selected for “New Firefighting Technology” – National Fire Agency</a:t>
            </a:r>
            <a:endParaRPr sz="1050" dirty="0">
              <a:latin typeface="Arial"/>
              <a:cs typeface="Arial"/>
            </a:endParaRPr>
          </a:p>
        </p:txBody>
      </p:sp>
      <p:sp>
        <p:nvSpPr>
          <p:cNvPr id="12" name="object 12"/>
          <p:cNvSpPr txBox="1"/>
          <p:nvPr/>
        </p:nvSpPr>
        <p:spPr>
          <a:xfrm>
            <a:off x="4033295" y="8794809"/>
            <a:ext cx="2396842" cy="497572"/>
          </a:xfrm>
          <a:prstGeom prst="rect">
            <a:avLst/>
          </a:prstGeom>
        </p:spPr>
        <p:txBody>
          <a:bodyPr vert="horz" wrap="square" lIns="0" tIns="12700" rIns="0" bIns="0" rtlCol="0">
            <a:spAutoFit/>
          </a:bodyPr>
          <a:lstStyle/>
          <a:p>
            <a:pPr marL="12700" marR="5080">
              <a:lnSpc>
                <a:spcPct val="100000"/>
              </a:lnSpc>
              <a:spcBef>
                <a:spcPts val="100"/>
              </a:spcBef>
            </a:pPr>
            <a:r>
              <a:rPr sz="1050" b="1" dirty="0">
                <a:latin typeface="Arial"/>
                <a:cs typeface="Arial"/>
              </a:rPr>
              <a:t>USC awarded the Minister of the Interior and Safety Award (Outstanding Product-Grand Award)</a:t>
            </a:r>
            <a:endParaRPr sz="1050" dirty="0">
              <a:latin typeface="Arial"/>
              <a:cs typeface="Arial"/>
            </a:endParaRPr>
          </a:p>
        </p:txBody>
      </p:sp>
      <p:sp>
        <p:nvSpPr>
          <p:cNvPr id="15" name="object 3">
            <a:extLst>
              <a:ext uri="{FF2B5EF4-FFF2-40B4-BE49-F238E27FC236}">
                <a16:creationId xmlns:a16="http://schemas.microsoft.com/office/drawing/2014/main" xmlns="" id="{5374371C-3585-4A5A-34DF-358FDF6F2938}"/>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6" name="object 18">
            <a:extLst>
              <a:ext uri="{FF2B5EF4-FFF2-40B4-BE49-F238E27FC236}">
                <a16:creationId xmlns:a16="http://schemas.microsoft.com/office/drawing/2014/main" xmlns="" id="{47D85D5D-B1EA-953F-0EA4-0EA10A0BA423}"/>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3" name="TextBox 12">
            <a:extLst>
              <a:ext uri="{FF2B5EF4-FFF2-40B4-BE49-F238E27FC236}">
                <a16:creationId xmlns:a16="http://schemas.microsoft.com/office/drawing/2014/main" xmlns="" id="{CAABCC5C-3ADB-7A4A-0277-2C9D39B3C873}"/>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04</a:t>
            </a:r>
            <a:endParaRPr lang="en-US" sz="4000" dirty="0"/>
          </a:p>
        </p:txBody>
      </p:sp>
      <p:sp>
        <p:nvSpPr>
          <p:cNvPr id="14" name="TextBox 13">
            <a:extLst>
              <a:ext uri="{FF2B5EF4-FFF2-40B4-BE49-F238E27FC236}">
                <a16:creationId xmlns:a16="http://schemas.microsoft.com/office/drawing/2014/main" xmlns="" id="{B2EBEF6E-861D-314C-EA91-D8A857BB8B4E}"/>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Certificates</a:t>
            </a:r>
          </a:p>
          <a:p>
            <a:r>
              <a:rPr lang="en-US" b="1" dirty="0">
                <a:latin typeface="Helvetica" pitchFamily="2" charset="0"/>
                <a:cs typeface="Arial"/>
              </a:rPr>
              <a:t>Credentials – cont’d</a:t>
            </a:r>
            <a:endParaRPr lang="en-US" b="1" dirty="0">
              <a:latin typeface="Helvetica" pitchFamily="2" charset="0"/>
            </a:endParaRPr>
          </a:p>
        </p:txBody>
      </p:sp>
      <p:pic>
        <p:nvPicPr>
          <p:cNvPr id="3" name="object 3"/>
          <p:cNvPicPr/>
          <p:nvPr/>
        </p:nvPicPr>
        <p:blipFill>
          <a:blip r:embed="rId4" cstate="print"/>
          <a:stretch>
            <a:fillRect/>
          </a:stretch>
        </p:blipFill>
        <p:spPr>
          <a:xfrm>
            <a:off x="691963" y="1619631"/>
            <a:ext cx="5340858" cy="2952369"/>
          </a:xfrm>
          <a:prstGeom prst="rect">
            <a:avLst/>
          </a:prstGeom>
          <a:ln>
            <a:noFill/>
          </a:ln>
        </p:spPr>
      </p:pic>
      <p:graphicFrame>
        <p:nvGraphicFramePr>
          <p:cNvPr id="17" name="object 4">
            <a:extLst>
              <a:ext uri="{FF2B5EF4-FFF2-40B4-BE49-F238E27FC236}">
                <a16:creationId xmlns:a16="http://schemas.microsoft.com/office/drawing/2014/main" xmlns="" id="{C1B6E77A-4684-CCBD-27AA-4F1A073FB1EF}"/>
              </a:ext>
            </a:extLst>
          </p:cNvPr>
          <p:cNvGraphicFramePr>
            <a:graphicFrameLocks noGrp="1"/>
          </p:cNvGraphicFramePr>
          <p:nvPr>
            <p:extLst>
              <p:ext uri="{D42A27DB-BD31-4B8C-83A1-F6EECF244321}">
                <p14:modId xmlns:p14="http://schemas.microsoft.com/office/powerpoint/2010/main" val="1382455859"/>
              </p:ext>
            </p:extLst>
          </p:nvPr>
        </p:nvGraphicFramePr>
        <p:xfrm>
          <a:off x="490855" y="1600200"/>
          <a:ext cx="5833745" cy="3556000"/>
        </p:xfrm>
        <a:graphic>
          <a:graphicData uri="http://schemas.openxmlformats.org/drawingml/2006/table">
            <a:tbl>
              <a:tblPr firstRow="1" bandRow="1">
                <a:tableStyleId>{2D5ABB26-0587-4C30-8999-92F81FD0307C}</a:tableStyleId>
              </a:tblPr>
              <a:tblGrid>
                <a:gridCol w="209550">
                  <a:extLst>
                    <a:ext uri="{9D8B030D-6E8A-4147-A177-3AD203B41FA5}">
                      <a16:colId xmlns:a16="http://schemas.microsoft.com/office/drawing/2014/main" xmlns="" val="20000"/>
                    </a:ext>
                  </a:extLst>
                </a:gridCol>
                <a:gridCol w="551180">
                  <a:extLst>
                    <a:ext uri="{9D8B030D-6E8A-4147-A177-3AD203B41FA5}">
                      <a16:colId xmlns:a16="http://schemas.microsoft.com/office/drawing/2014/main" xmlns="" val="20001"/>
                    </a:ext>
                  </a:extLst>
                </a:gridCol>
                <a:gridCol w="1229995">
                  <a:extLst>
                    <a:ext uri="{9D8B030D-6E8A-4147-A177-3AD203B41FA5}">
                      <a16:colId xmlns:a16="http://schemas.microsoft.com/office/drawing/2014/main" xmlns="" val="20002"/>
                    </a:ext>
                  </a:extLst>
                </a:gridCol>
                <a:gridCol w="760730">
                  <a:extLst>
                    <a:ext uri="{9D8B030D-6E8A-4147-A177-3AD203B41FA5}">
                      <a16:colId xmlns:a16="http://schemas.microsoft.com/office/drawing/2014/main" xmlns="" val="20003"/>
                    </a:ext>
                  </a:extLst>
                </a:gridCol>
                <a:gridCol w="2077720">
                  <a:extLst>
                    <a:ext uri="{9D8B030D-6E8A-4147-A177-3AD203B41FA5}">
                      <a16:colId xmlns:a16="http://schemas.microsoft.com/office/drawing/2014/main" xmlns="" val="20004"/>
                    </a:ext>
                  </a:extLst>
                </a:gridCol>
                <a:gridCol w="734695">
                  <a:extLst>
                    <a:ext uri="{9D8B030D-6E8A-4147-A177-3AD203B41FA5}">
                      <a16:colId xmlns:a16="http://schemas.microsoft.com/office/drawing/2014/main" xmlns="" val="20005"/>
                    </a:ext>
                  </a:extLst>
                </a:gridCol>
                <a:gridCol w="269875">
                  <a:extLst>
                    <a:ext uri="{9D8B030D-6E8A-4147-A177-3AD203B41FA5}">
                      <a16:colId xmlns:a16="http://schemas.microsoft.com/office/drawing/2014/main" xmlns="" val="20006"/>
                    </a:ext>
                  </a:extLst>
                </a:gridCol>
              </a:tblGrid>
              <a:tr h="2964815">
                <a:tc>
                  <a:txBody>
                    <a:bodyPr/>
                    <a:lstStyle/>
                    <a:p>
                      <a:pPr>
                        <a:lnSpc>
                          <a:spcPct val="100000"/>
                        </a:lnSpc>
                      </a:pPr>
                      <a:endParaRPr sz="1100" dirty="0">
                        <a:latin typeface="Times New Roman"/>
                        <a:cs typeface="Times New Roman"/>
                      </a:endParaRPr>
                    </a:p>
                  </a:txBody>
                  <a:tcPr marL="0" marR="0" marT="0" marB="0">
                    <a:lnR w="12700">
                      <a:solidFill>
                        <a:srgbClr val="000000"/>
                      </a:solidFill>
                      <a:prstDash val="solid"/>
                    </a:lnR>
                    <a:lnB w="6350">
                      <a:solidFill>
                        <a:srgbClr val="000000"/>
                      </a:solidFill>
                      <a:prstDash val="solid"/>
                    </a:lnB>
                  </a:tcPr>
                </a:tc>
                <a:tc gridSpan="5">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B w="6350">
                      <a:solidFill>
                        <a:srgbClr val="000000"/>
                      </a:solidFill>
                      <a:prstDash val="solid"/>
                    </a:lnB>
                  </a:tcPr>
                </a:tc>
                <a:extLst>
                  <a:ext uri="{0D108BD9-81ED-4DB2-BD59-A6C34878D82A}">
                    <a16:rowId xmlns:a16="http://schemas.microsoft.com/office/drawing/2014/main" xmlns="" val="10000"/>
                  </a:ext>
                </a:extLst>
              </a:tr>
              <a:tr h="281305">
                <a:tc gridSpan="2">
                  <a:txBody>
                    <a:bodyPr/>
                    <a:lstStyle/>
                    <a:p>
                      <a:pPr marL="132080">
                        <a:lnSpc>
                          <a:spcPct val="100000"/>
                        </a:lnSpc>
                        <a:spcBef>
                          <a:spcPts val="760"/>
                        </a:spcBef>
                      </a:pPr>
                      <a:r>
                        <a:rPr sz="900" dirty="0">
                          <a:latin typeface="NanumGothic" panose="020D0604000000000000" pitchFamily="34" charset="-127"/>
                          <a:ea typeface="NanumGothic" panose="020D0604000000000000" pitchFamily="34" charset="-127"/>
                          <a:cs typeface="AppleGothic"/>
                        </a:rPr>
                        <a:t>등록</a:t>
                      </a:r>
                      <a:r>
                        <a:rPr sz="900" spc="20" dirty="0">
                          <a:latin typeface="NanumGothic" panose="020D0604000000000000" pitchFamily="34" charset="-127"/>
                          <a:ea typeface="NanumGothic" panose="020D0604000000000000" pitchFamily="34" charset="-127"/>
                          <a:cs typeface="AppleGothic"/>
                        </a:rPr>
                        <a:t> </a:t>
                      </a:r>
                      <a:r>
                        <a:rPr sz="900" spc="-25" dirty="0">
                          <a:latin typeface="NanumGothic" panose="020D0604000000000000" pitchFamily="34" charset="-127"/>
                          <a:ea typeface="NanumGothic" panose="020D0604000000000000" pitchFamily="34" charset="-127"/>
                          <a:cs typeface="AppleGothic"/>
                        </a:rPr>
                        <a:t>기관</a:t>
                      </a:r>
                      <a:endParaRPr sz="900" dirty="0">
                        <a:latin typeface="NanumGothic" panose="020D0604000000000000" pitchFamily="34" charset="-127"/>
                        <a:ea typeface="NanumGothic" panose="020D0604000000000000" pitchFamily="34" charset="-127"/>
                        <a:cs typeface="AppleGothic"/>
                      </a:endParaRPr>
                    </a:p>
                  </a:txBody>
                  <a:tcPr marL="0" marR="0" marT="96520"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solidFill>
                      <a:srgbClr val="E9EBF5"/>
                    </a:solidFill>
                  </a:tcPr>
                </a:tc>
                <a:tc hMerge="1">
                  <a:txBody>
                    <a:bodyPr/>
                    <a:lstStyle/>
                    <a:p>
                      <a:endParaRPr/>
                    </a:p>
                  </a:txBody>
                  <a:tcPr marL="0" marR="0" marT="0" marB="0"/>
                </a:tc>
                <a:tc>
                  <a:txBody>
                    <a:bodyPr/>
                    <a:lstStyle/>
                    <a:p>
                      <a:pPr algn="ctr">
                        <a:lnSpc>
                          <a:spcPct val="100000"/>
                        </a:lnSpc>
                        <a:spcBef>
                          <a:spcPts val="760"/>
                        </a:spcBef>
                      </a:pPr>
                      <a:r>
                        <a:rPr sz="900" dirty="0">
                          <a:latin typeface="NanumGothic" panose="020D0604000000000000" pitchFamily="34" charset="-127"/>
                          <a:ea typeface="NanumGothic" panose="020D0604000000000000" pitchFamily="34" charset="-127"/>
                          <a:cs typeface="AppleGothic"/>
                        </a:rPr>
                        <a:t>산업</a:t>
                      </a:r>
                      <a:r>
                        <a:rPr sz="900" spc="20" dirty="0">
                          <a:latin typeface="NanumGothic" panose="020D0604000000000000" pitchFamily="34" charset="-127"/>
                          <a:ea typeface="NanumGothic" panose="020D0604000000000000" pitchFamily="34" charset="-127"/>
                          <a:cs typeface="AppleGothic"/>
                        </a:rPr>
                        <a:t> </a:t>
                      </a:r>
                      <a:r>
                        <a:rPr sz="900" dirty="0">
                          <a:latin typeface="NanumGothic" panose="020D0604000000000000" pitchFamily="34" charset="-127"/>
                          <a:ea typeface="NanumGothic" panose="020D0604000000000000" pitchFamily="34" charset="-127"/>
                          <a:cs typeface="AppleGothic"/>
                        </a:rPr>
                        <a:t>분류</a:t>
                      </a:r>
                      <a:r>
                        <a:rPr sz="900" spc="25" dirty="0">
                          <a:latin typeface="NanumGothic" panose="020D0604000000000000" pitchFamily="34" charset="-127"/>
                          <a:ea typeface="NanumGothic" panose="020D0604000000000000" pitchFamily="34" charset="-127"/>
                          <a:cs typeface="AppleGothic"/>
                        </a:rPr>
                        <a:t> </a:t>
                      </a:r>
                      <a:r>
                        <a:rPr sz="900" spc="-50" dirty="0">
                          <a:latin typeface="NanumGothic" panose="020D0604000000000000" pitchFamily="34" charset="-127"/>
                          <a:ea typeface="NanumGothic" panose="020D0604000000000000" pitchFamily="34" charset="-127"/>
                          <a:cs typeface="AppleGothic"/>
                        </a:rPr>
                        <a:t>명</a:t>
                      </a:r>
                      <a:endParaRPr sz="900" dirty="0">
                        <a:latin typeface="NanumGothic" panose="020D0604000000000000" pitchFamily="34" charset="-127"/>
                        <a:ea typeface="NanumGothic" panose="020D0604000000000000" pitchFamily="34" charset="-127"/>
                        <a:cs typeface="AppleGothic"/>
                      </a:endParaRPr>
                    </a:p>
                  </a:txBody>
                  <a:tcPr marL="0" marR="0" marT="9652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E9EBF5"/>
                    </a:solidFill>
                  </a:tcPr>
                </a:tc>
                <a:tc>
                  <a:txBody>
                    <a:bodyPr/>
                    <a:lstStyle/>
                    <a:p>
                      <a:pPr marL="132080">
                        <a:lnSpc>
                          <a:spcPct val="100000"/>
                        </a:lnSpc>
                        <a:spcBef>
                          <a:spcPts val="760"/>
                        </a:spcBef>
                      </a:pPr>
                      <a:r>
                        <a:rPr sz="900" dirty="0">
                          <a:latin typeface="NanumGothic" panose="020D0604000000000000" pitchFamily="34" charset="-127"/>
                          <a:ea typeface="NanumGothic" panose="020D0604000000000000" pitchFamily="34" charset="-127"/>
                          <a:cs typeface="AppleGothic"/>
                        </a:rPr>
                        <a:t>분류</a:t>
                      </a:r>
                      <a:r>
                        <a:rPr sz="900" spc="20" dirty="0">
                          <a:latin typeface="NanumGothic" panose="020D0604000000000000" pitchFamily="34" charset="-127"/>
                          <a:ea typeface="NanumGothic" panose="020D0604000000000000" pitchFamily="34" charset="-127"/>
                          <a:cs typeface="AppleGothic"/>
                        </a:rPr>
                        <a:t> </a:t>
                      </a:r>
                      <a:r>
                        <a:rPr sz="900" spc="-25" dirty="0">
                          <a:latin typeface="NanumGothic" panose="020D0604000000000000" pitchFamily="34" charset="-127"/>
                          <a:ea typeface="NanumGothic" panose="020D0604000000000000" pitchFamily="34" charset="-127"/>
                          <a:cs typeface="AppleGothic"/>
                        </a:rPr>
                        <a:t>번호</a:t>
                      </a:r>
                      <a:endParaRPr sz="900" dirty="0">
                        <a:latin typeface="NanumGothic" panose="020D0604000000000000" pitchFamily="34" charset="-127"/>
                        <a:ea typeface="NanumGothic" panose="020D0604000000000000" pitchFamily="34" charset="-127"/>
                        <a:cs typeface="AppleGothic"/>
                      </a:endParaRPr>
                    </a:p>
                  </a:txBody>
                  <a:tcPr marL="0" marR="0" marT="9652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E9EBF5"/>
                    </a:solidFill>
                  </a:tcPr>
                </a:tc>
                <a:tc>
                  <a:txBody>
                    <a:bodyPr/>
                    <a:lstStyle/>
                    <a:p>
                      <a:pPr algn="ctr">
                        <a:lnSpc>
                          <a:spcPct val="100000"/>
                        </a:lnSpc>
                        <a:spcBef>
                          <a:spcPts val="760"/>
                        </a:spcBef>
                      </a:pPr>
                      <a:r>
                        <a:rPr sz="900" dirty="0">
                          <a:latin typeface="NanumGothic" panose="020D0604000000000000" pitchFamily="34" charset="-127"/>
                          <a:ea typeface="NanumGothic" panose="020D0604000000000000" pitchFamily="34" charset="-127"/>
                          <a:cs typeface="AppleGothic"/>
                        </a:rPr>
                        <a:t>영</a:t>
                      </a:r>
                      <a:r>
                        <a:rPr sz="900" spc="20" dirty="0">
                          <a:latin typeface="NanumGothic" panose="020D0604000000000000" pitchFamily="34" charset="-127"/>
                          <a:ea typeface="NanumGothic" panose="020D0604000000000000" pitchFamily="34" charset="-127"/>
                          <a:cs typeface="AppleGothic"/>
                        </a:rPr>
                        <a:t> </a:t>
                      </a:r>
                      <a:r>
                        <a:rPr sz="900" dirty="0">
                          <a:latin typeface="NanumGothic" panose="020D0604000000000000" pitchFamily="34" charset="-127"/>
                          <a:ea typeface="NanumGothic" panose="020D0604000000000000" pitchFamily="34" charset="-127"/>
                          <a:cs typeface="AppleGothic"/>
                        </a:rPr>
                        <a:t>문</a:t>
                      </a:r>
                      <a:r>
                        <a:rPr sz="900" spc="20" dirty="0">
                          <a:latin typeface="NanumGothic" panose="020D0604000000000000" pitchFamily="34" charset="-127"/>
                          <a:ea typeface="NanumGothic" panose="020D0604000000000000" pitchFamily="34" charset="-127"/>
                          <a:cs typeface="AppleGothic"/>
                        </a:rPr>
                        <a:t> </a:t>
                      </a:r>
                      <a:r>
                        <a:rPr sz="900" spc="-50" dirty="0">
                          <a:latin typeface="NanumGothic" panose="020D0604000000000000" pitchFamily="34" charset="-127"/>
                          <a:ea typeface="NanumGothic" panose="020D0604000000000000" pitchFamily="34" charset="-127"/>
                          <a:cs typeface="AppleGothic"/>
                        </a:rPr>
                        <a:t>명</a:t>
                      </a:r>
                      <a:endParaRPr sz="900" dirty="0">
                        <a:latin typeface="NanumGothic" panose="020D0604000000000000" pitchFamily="34" charset="-127"/>
                        <a:ea typeface="NanumGothic" panose="020D0604000000000000" pitchFamily="34" charset="-127"/>
                        <a:cs typeface="AppleGothic"/>
                      </a:endParaRPr>
                    </a:p>
                  </a:txBody>
                  <a:tcPr marL="0" marR="0" marT="9652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E9EBF5"/>
                    </a:solidFill>
                  </a:tcPr>
                </a:tc>
                <a:tc gridSpan="2">
                  <a:txBody>
                    <a:bodyPr/>
                    <a:lstStyle/>
                    <a:p>
                      <a:pPr marL="292100">
                        <a:lnSpc>
                          <a:spcPct val="100000"/>
                        </a:lnSpc>
                        <a:spcBef>
                          <a:spcPts val="760"/>
                        </a:spcBef>
                      </a:pPr>
                      <a:r>
                        <a:rPr sz="900" dirty="0">
                          <a:latin typeface="NanumGothic" panose="020D0604000000000000" pitchFamily="34" charset="-127"/>
                          <a:ea typeface="NanumGothic" panose="020D0604000000000000" pitchFamily="34" charset="-127"/>
                          <a:cs typeface="AppleGothic"/>
                        </a:rPr>
                        <a:t>등</a:t>
                      </a:r>
                      <a:r>
                        <a:rPr sz="900" spc="20" dirty="0">
                          <a:latin typeface="NanumGothic" panose="020D0604000000000000" pitchFamily="34" charset="-127"/>
                          <a:ea typeface="NanumGothic" panose="020D0604000000000000" pitchFamily="34" charset="-127"/>
                          <a:cs typeface="AppleGothic"/>
                        </a:rPr>
                        <a:t> </a:t>
                      </a:r>
                      <a:r>
                        <a:rPr sz="900" dirty="0">
                          <a:latin typeface="NanumGothic" panose="020D0604000000000000" pitchFamily="34" charset="-127"/>
                          <a:ea typeface="NanumGothic" panose="020D0604000000000000" pitchFamily="34" charset="-127"/>
                          <a:cs typeface="AppleGothic"/>
                        </a:rPr>
                        <a:t>록</a:t>
                      </a:r>
                      <a:r>
                        <a:rPr sz="900" spc="20" dirty="0">
                          <a:latin typeface="NanumGothic" panose="020D0604000000000000" pitchFamily="34" charset="-127"/>
                          <a:ea typeface="NanumGothic" panose="020D0604000000000000" pitchFamily="34" charset="-127"/>
                          <a:cs typeface="AppleGothic"/>
                        </a:rPr>
                        <a:t> </a:t>
                      </a:r>
                      <a:r>
                        <a:rPr sz="900" spc="-50" dirty="0">
                          <a:latin typeface="NanumGothic" panose="020D0604000000000000" pitchFamily="34" charset="-127"/>
                          <a:ea typeface="NanumGothic" panose="020D0604000000000000" pitchFamily="34" charset="-127"/>
                          <a:cs typeface="AppleGothic"/>
                        </a:rPr>
                        <a:t>일</a:t>
                      </a:r>
                      <a:endParaRPr sz="900" dirty="0">
                        <a:latin typeface="NanumGothic" panose="020D0604000000000000" pitchFamily="34" charset="-127"/>
                        <a:ea typeface="NanumGothic" panose="020D0604000000000000" pitchFamily="34" charset="-127"/>
                        <a:cs typeface="AppleGothic"/>
                      </a:endParaRPr>
                    </a:p>
                  </a:txBody>
                  <a:tcPr marL="0" marR="0" marT="9652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xmlns="" val="10001"/>
                  </a:ext>
                </a:extLst>
              </a:tr>
              <a:tr h="309880">
                <a:tc gridSpan="2">
                  <a:txBody>
                    <a:bodyPr/>
                    <a:lstStyle/>
                    <a:p>
                      <a:pPr marL="168275">
                        <a:lnSpc>
                          <a:spcPct val="100000"/>
                        </a:lnSpc>
                        <a:spcBef>
                          <a:spcPts val="875"/>
                        </a:spcBef>
                      </a:pPr>
                      <a:r>
                        <a:rPr sz="900" dirty="0">
                          <a:latin typeface="NanumGothic" panose="020D0604000000000000" pitchFamily="34" charset="-127"/>
                          <a:ea typeface="NanumGothic" panose="020D0604000000000000" pitchFamily="34" charset="-127"/>
                          <a:cs typeface="AppleGothic"/>
                        </a:rPr>
                        <a:t>조</a:t>
                      </a:r>
                      <a:r>
                        <a:rPr sz="900" spc="20" dirty="0">
                          <a:latin typeface="NanumGothic" panose="020D0604000000000000" pitchFamily="34" charset="-127"/>
                          <a:ea typeface="NanumGothic" panose="020D0604000000000000" pitchFamily="34" charset="-127"/>
                          <a:cs typeface="AppleGothic"/>
                        </a:rPr>
                        <a:t> </a:t>
                      </a:r>
                      <a:r>
                        <a:rPr sz="900" dirty="0">
                          <a:latin typeface="NanumGothic" panose="020D0604000000000000" pitchFamily="34" charset="-127"/>
                          <a:ea typeface="NanumGothic" panose="020D0604000000000000" pitchFamily="34" charset="-127"/>
                          <a:cs typeface="AppleGothic"/>
                        </a:rPr>
                        <a:t>달</a:t>
                      </a:r>
                      <a:r>
                        <a:rPr sz="900" spc="20" dirty="0">
                          <a:latin typeface="NanumGothic" panose="020D0604000000000000" pitchFamily="34" charset="-127"/>
                          <a:ea typeface="NanumGothic" panose="020D0604000000000000" pitchFamily="34" charset="-127"/>
                          <a:cs typeface="AppleGothic"/>
                        </a:rPr>
                        <a:t> </a:t>
                      </a:r>
                      <a:r>
                        <a:rPr sz="900" spc="-50" dirty="0">
                          <a:latin typeface="NanumGothic" panose="020D0604000000000000" pitchFamily="34" charset="-127"/>
                          <a:ea typeface="NanumGothic" panose="020D0604000000000000" pitchFamily="34" charset="-127"/>
                          <a:cs typeface="AppleGothic"/>
                        </a:rPr>
                        <a:t>청</a:t>
                      </a:r>
                      <a:endParaRPr sz="900" dirty="0">
                        <a:latin typeface="NanumGothic" panose="020D0604000000000000" pitchFamily="34" charset="-127"/>
                        <a:ea typeface="NanumGothic" panose="020D0604000000000000" pitchFamily="34" charset="-127"/>
                        <a:cs typeface="AppleGothic"/>
                      </a:endParaRPr>
                    </a:p>
                  </a:txBody>
                  <a:tcPr marL="0" marR="0" marT="1111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marL="635" algn="ctr">
                        <a:lnSpc>
                          <a:spcPct val="100000"/>
                        </a:lnSpc>
                        <a:spcBef>
                          <a:spcPts val="670"/>
                        </a:spcBef>
                      </a:pPr>
                      <a:r>
                        <a:rPr sz="900" dirty="0" err="1">
                          <a:latin typeface="NanumGothic" panose="020D0604000000000000" pitchFamily="34" charset="-127"/>
                          <a:ea typeface="NanumGothic" panose="020D0604000000000000" pitchFamily="34" charset="-127"/>
                          <a:cs typeface="AppleGothic"/>
                        </a:rPr>
                        <a:t>지하매설</a:t>
                      </a:r>
                      <a:r>
                        <a:rPr sz="900" spc="25" dirty="0">
                          <a:latin typeface="NanumGothic" panose="020D0604000000000000" pitchFamily="34" charset="-127"/>
                          <a:ea typeface="NanumGothic" panose="020D0604000000000000" pitchFamily="34" charset="-127"/>
                          <a:cs typeface="AppleGothic"/>
                        </a:rPr>
                        <a:t> </a:t>
                      </a:r>
                      <a:r>
                        <a:rPr sz="900" dirty="0" err="1">
                          <a:latin typeface="NanumGothic" panose="020D0604000000000000" pitchFamily="34" charset="-127"/>
                          <a:ea typeface="NanumGothic" panose="020D0604000000000000" pitchFamily="34" charset="-127"/>
                          <a:cs typeface="AppleGothic"/>
                        </a:rPr>
                        <a:t>식기기</a:t>
                      </a:r>
                      <a:r>
                        <a:rPr sz="900" spc="-50" dirty="0" err="1">
                          <a:latin typeface="NanumGothic" panose="020D0604000000000000" pitchFamily="34" charset="-127"/>
                          <a:ea typeface="NanumGothic" panose="020D0604000000000000" pitchFamily="34" charset="-127"/>
                          <a:cs typeface="AppleGothic"/>
                        </a:rPr>
                        <a:t>함</a:t>
                      </a:r>
                      <a:endParaRPr sz="900" dirty="0">
                        <a:latin typeface="NanumGothic" panose="020D0604000000000000" pitchFamily="34" charset="-127"/>
                        <a:ea typeface="NanumGothic" panose="020D0604000000000000" pitchFamily="34" charset="-127"/>
                        <a:cs typeface="AppleGothic"/>
                      </a:endParaRPr>
                    </a:p>
                  </a:txBody>
                  <a:tcPr marL="0" marR="0" marT="850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30810">
                        <a:lnSpc>
                          <a:spcPct val="100000"/>
                        </a:lnSpc>
                        <a:spcBef>
                          <a:spcPts val="670"/>
                        </a:spcBef>
                      </a:pPr>
                      <a:r>
                        <a:rPr sz="900" spc="-10" dirty="0">
                          <a:solidFill>
                            <a:srgbClr val="024A80"/>
                          </a:solidFill>
                          <a:latin typeface="NanumGothic" panose="020D0604000000000000" pitchFamily="34" charset="-127"/>
                          <a:ea typeface="NanumGothic" panose="020D0604000000000000" pitchFamily="34" charset="-127"/>
                          <a:cs typeface="AppleGothic"/>
                        </a:rPr>
                        <a:t>24112495</a:t>
                      </a:r>
                      <a:endParaRPr sz="900" dirty="0">
                        <a:latin typeface="NanumGothic" panose="020D0604000000000000" pitchFamily="34" charset="-127"/>
                        <a:ea typeface="NanumGothic" panose="020D0604000000000000" pitchFamily="34" charset="-127"/>
                        <a:cs typeface="AppleGothic"/>
                      </a:endParaRPr>
                    </a:p>
                  </a:txBody>
                  <a:tcPr marL="0" marR="0" marT="850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81685" marR="258445" indent="-516890" algn="ctr">
                        <a:lnSpc>
                          <a:spcPct val="100000"/>
                        </a:lnSpc>
                        <a:spcBef>
                          <a:spcPts val="130"/>
                        </a:spcBef>
                      </a:pPr>
                      <a:r>
                        <a:rPr sz="900" spc="-10" dirty="0">
                          <a:latin typeface="NanumGothic" panose="020D0604000000000000" pitchFamily="34" charset="-127"/>
                          <a:ea typeface="NanumGothic" panose="020D0604000000000000" pitchFamily="34" charset="-127"/>
                          <a:cs typeface="AppleGothic"/>
                        </a:rPr>
                        <a:t>UNDERGROUND</a:t>
                      </a:r>
                      <a:endParaRPr lang="en-US" sz="900" spc="15" dirty="0">
                        <a:latin typeface="NanumGothic" panose="020D0604000000000000" pitchFamily="34" charset="-127"/>
                        <a:ea typeface="NanumGothic" panose="020D0604000000000000" pitchFamily="34" charset="-127"/>
                        <a:cs typeface="AppleGothic"/>
                      </a:endParaRPr>
                    </a:p>
                    <a:p>
                      <a:pPr marL="781685" marR="258445" indent="-516890" algn="ctr">
                        <a:lnSpc>
                          <a:spcPct val="100000"/>
                        </a:lnSpc>
                        <a:spcBef>
                          <a:spcPts val="130"/>
                        </a:spcBef>
                      </a:pPr>
                      <a:r>
                        <a:rPr sz="900" spc="-25" dirty="0">
                          <a:latin typeface="NanumGothic" panose="020D0604000000000000" pitchFamily="34" charset="-127"/>
                          <a:ea typeface="NanumGothic" panose="020D0604000000000000" pitchFamily="34" charset="-127"/>
                          <a:cs typeface="AppleGothic"/>
                        </a:rPr>
                        <a:t>EQUIPMENT</a:t>
                      </a:r>
                      <a:r>
                        <a:rPr lang="en-US" sz="900" spc="-25" dirty="0">
                          <a:latin typeface="NanumGothic" panose="020D0604000000000000" pitchFamily="34" charset="-127"/>
                          <a:ea typeface="NanumGothic" panose="020D0604000000000000" pitchFamily="34" charset="-127"/>
                          <a:cs typeface="AppleGothic"/>
                        </a:rPr>
                        <a:t> </a:t>
                      </a:r>
                      <a:r>
                        <a:rPr sz="900" spc="-10" dirty="0">
                          <a:latin typeface="NanumGothic" panose="020D0604000000000000" pitchFamily="34" charset="-127"/>
                          <a:ea typeface="NanumGothic" panose="020D0604000000000000" pitchFamily="34" charset="-127"/>
                          <a:cs typeface="AppleGothic"/>
                        </a:rPr>
                        <a:t>CABINETS</a:t>
                      </a:r>
                      <a:endParaRPr sz="900" dirty="0">
                        <a:latin typeface="NanumGothic" panose="020D0604000000000000" pitchFamily="34" charset="-127"/>
                        <a:ea typeface="NanumGothic" panose="020D0604000000000000" pitchFamily="34" charset="-127"/>
                        <a:cs typeface="AppleGothic"/>
                      </a:endParaRPr>
                    </a:p>
                  </a:txBody>
                  <a:tcPr marL="0" marR="0" marT="165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81280">
                        <a:lnSpc>
                          <a:spcPct val="100000"/>
                        </a:lnSpc>
                        <a:spcBef>
                          <a:spcPts val="875"/>
                        </a:spcBef>
                      </a:pPr>
                      <a:r>
                        <a:rPr sz="900" spc="-40" dirty="0">
                          <a:latin typeface="NanumGothic" panose="020D0604000000000000" pitchFamily="34" charset="-127"/>
                          <a:ea typeface="NanumGothic" panose="020D0604000000000000" pitchFamily="34" charset="-127"/>
                          <a:cs typeface="AppleGothic"/>
                        </a:rPr>
                        <a:t>2012년08월10일</a:t>
                      </a:r>
                      <a:endParaRPr sz="900" dirty="0">
                        <a:latin typeface="NanumGothic" panose="020D0604000000000000" pitchFamily="34" charset="-127"/>
                        <a:ea typeface="NanumGothic" panose="020D0604000000000000" pitchFamily="34" charset="-127"/>
                        <a:cs typeface="AppleGothic"/>
                      </a:endParaRPr>
                    </a:p>
                  </a:txBody>
                  <a:tcPr marL="0" marR="0" marT="1111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xmlns=""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5970" y="8258708"/>
            <a:ext cx="5841365" cy="732892"/>
          </a:xfrm>
          <a:prstGeom prst="rect">
            <a:avLst/>
          </a:prstGeom>
        </p:spPr>
        <p:txBody>
          <a:bodyPr vert="horz" wrap="square" lIns="0" tIns="55244" rIns="0" bIns="0" rtlCol="0">
            <a:spAutoFit/>
          </a:bodyPr>
          <a:lstStyle/>
          <a:p>
            <a:pPr marL="12700">
              <a:lnSpc>
                <a:spcPct val="100000"/>
              </a:lnSpc>
              <a:spcBef>
                <a:spcPts val="434"/>
              </a:spcBef>
            </a:pPr>
            <a:r>
              <a:rPr sz="1300" b="1" dirty="0">
                <a:latin typeface="Helvetica" pitchFamily="2" charset="0"/>
                <a:cs typeface="Arial"/>
              </a:rPr>
              <a:t>News</a:t>
            </a:r>
            <a:r>
              <a:rPr sz="1300" b="1" spc="40" dirty="0">
                <a:latin typeface="Helvetica" pitchFamily="2" charset="0"/>
                <a:cs typeface="Arial"/>
              </a:rPr>
              <a:t> </a:t>
            </a:r>
            <a:r>
              <a:rPr sz="1300" b="1" dirty="0">
                <a:latin typeface="Helvetica" pitchFamily="2" charset="0"/>
                <a:cs typeface="Arial"/>
              </a:rPr>
              <a:t>on</a:t>
            </a:r>
            <a:r>
              <a:rPr sz="1300" b="1" spc="20" dirty="0">
                <a:latin typeface="Helvetica" pitchFamily="2" charset="0"/>
                <a:cs typeface="Arial"/>
              </a:rPr>
              <a:t> </a:t>
            </a:r>
            <a:r>
              <a:rPr sz="1300" b="1" spc="-40" dirty="0">
                <a:latin typeface="Helvetica" pitchFamily="2" charset="0"/>
                <a:cs typeface="Arial"/>
              </a:rPr>
              <a:t>USC</a:t>
            </a:r>
            <a:r>
              <a:rPr sz="1300" b="1" spc="30" dirty="0">
                <a:latin typeface="Helvetica" pitchFamily="2" charset="0"/>
                <a:cs typeface="Arial"/>
              </a:rPr>
              <a:t> </a:t>
            </a:r>
            <a:r>
              <a:rPr sz="1300" b="1" dirty="0">
                <a:latin typeface="Helvetica" pitchFamily="2" charset="0"/>
                <a:cs typeface="Arial"/>
              </a:rPr>
              <a:t>on</a:t>
            </a:r>
            <a:r>
              <a:rPr sz="1300" b="1" spc="20" dirty="0">
                <a:latin typeface="Helvetica" pitchFamily="2" charset="0"/>
                <a:cs typeface="Arial"/>
              </a:rPr>
              <a:t> </a:t>
            </a:r>
            <a:r>
              <a:rPr sz="1300" b="1" dirty="0">
                <a:latin typeface="Helvetica" pitchFamily="2" charset="0"/>
                <a:cs typeface="Arial"/>
              </a:rPr>
              <a:t>via</a:t>
            </a:r>
            <a:r>
              <a:rPr sz="1300" b="1" spc="30" dirty="0">
                <a:latin typeface="Helvetica" pitchFamily="2" charset="0"/>
                <a:cs typeface="Arial"/>
              </a:rPr>
              <a:t> </a:t>
            </a:r>
            <a:r>
              <a:rPr sz="1300" b="1" spc="-10" dirty="0">
                <a:latin typeface="Helvetica" pitchFamily="2" charset="0"/>
                <a:cs typeface="Arial"/>
              </a:rPr>
              <a:t>various</a:t>
            </a:r>
            <a:r>
              <a:rPr sz="1300" b="1" spc="25" dirty="0">
                <a:latin typeface="Helvetica" pitchFamily="2" charset="0"/>
                <a:cs typeface="Arial"/>
              </a:rPr>
              <a:t> </a:t>
            </a:r>
            <a:r>
              <a:rPr sz="1300" b="1" dirty="0">
                <a:latin typeface="Helvetica" pitchFamily="2" charset="0"/>
                <a:cs typeface="Arial"/>
              </a:rPr>
              <a:t>kinds</a:t>
            </a:r>
            <a:r>
              <a:rPr sz="1300" b="1" spc="40" dirty="0">
                <a:latin typeface="Helvetica" pitchFamily="2" charset="0"/>
                <a:cs typeface="Arial"/>
              </a:rPr>
              <a:t> </a:t>
            </a:r>
            <a:r>
              <a:rPr sz="1300" b="1" dirty="0">
                <a:latin typeface="Helvetica" pitchFamily="2" charset="0"/>
                <a:cs typeface="Arial"/>
              </a:rPr>
              <a:t>of</a:t>
            </a:r>
            <a:r>
              <a:rPr sz="1300" b="1" spc="30" dirty="0">
                <a:latin typeface="Helvetica" pitchFamily="2" charset="0"/>
                <a:cs typeface="Arial"/>
              </a:rPr>
              <a:t> </a:t>
            </a:r>
            <a:r>
              <a:rPr sz="1300" b="1" spc="-10" dirty="0">
                <a:latin typeface="Helvetica" pitchFamily="2" charset="0"/>
                <a:cs typeface="Arial"/>
              </a:rPr>
              <a:t>media,</a:t>
            </a:r>
            <a:endParaRPr sz="1300" b="1" dirty="0">
              <a:latin typeface="Helvetica" pitchFamily="2" charset="0"/>
              <a:cs typeface="Arial"/>
            </a:endParaRPr>
          </a:p>
          <a:p>
            <a:pPr marL="12700">
              <a:lnSpc>
                <a:spcPct val="100000"/>
              </a:lnSpc>
              <a:spcBef>
                <a:spcPts val="335"/>
              </a:spcBef>
            </a:pPr>
            <a:r>
              <a:rPr sz="1300" b="1" dirty="0">
                <a:latin typeface="Helvetica" pitchFamily="2" charset="0"/>
                <a:cs typeface="Arial"/>
              </a:rPr>
              <a:t>including</a:t>
            </a:r>
            <a:r>
              <a:rPr sz="1300" b="1" spc="5" dirty="0">
                <a:latin typeface="Helvetica" pitchFamily="2" charset="0"/>
                <a:cs typeface="Arial"/>
              </a:rPr>
              <a:t> </a:t>
            </a:r>
            <a:r>
              <a:rPr sz="1300" b="1" dirty="0">
                <a:latin typeface="Helvetica" pitchFamily="2" charset="0"/>
                <a:cs typeface="Arial"/>
              </a:rPr>
              <a:t>major</a:t>
            </a:r>
            <a:r>
              <a:rPr sz="1300" b="1" spc="-15" dirty="0">
                <a:latin typeface="Helvetica" pitchFamily="2" charset="0"/>
                <a:cs typeface="Arial"/>
              </a:rPr>
              <a:t> </a:t>
            </a:r>
            <a:r>
              <a:rPr sz="1300" b="1" spc="-10" dirty="0">
                <a:latin typeface="Helvetica" pitchFamily="2" charset="0"/>
                <a:cs typeface="Arial"/>
              </a:rPr>
              <a:t>broadcasting </a:t>
            </a:r>
            <a:r>
              <a:rPr sz="1300" b="1" spc="-30" dirty="0">
                <a:latin typeface="Helvetica" pitchFamily="2" charset="0"/>
                <a:cs typeface="Arial"/>
              </a:rPr>
              <a:t>systems</a:t>
            </a:r>
            <a:r>
              <a:rPr sz="1300" b="1" dirty="0">
                <a:latin typeface="Helvetica" pitchFamily="2" charset="0"/>
                <a:cs typeface="Arial"/>
              </a:rPr>
              <a:t> </a:t>
            </a:r>
            <a:r>
              <a:rPr sz="1300" b="1" spc="-20" dirty="0">
                <a:latin typeface="Helvetica" pitchFamily="2" charset="0"/>
                <a:cs typeface="Arial"/>
              </a:rPr>
              <a:t>such</a:t>
            </a:r>
            <a:r>
              <a:rPr sz="1300" b="1" spc="10" dirty="0">
                <a:latin typeface="Helvetica" pitchFamily="2" charset="0"/>
                <a:cs typeface="Arial"/>
              </a:rPr>
              <a:t> </a:t>
            </a:r>
            <a:r>
              <a:rPr sz="1300" b="1" dirty="0">
                <a:latin typeface="Helvetica" pitchFamily="2" charset="0"/>
                <a:cs typeface="Arial"/>
              </a:rPr>
              <a:t>as</a:t>
            </a:r>
            <a:r>
              <a:rPr sz="1300" b="1" spc="-5" dirty="0">
                <a:latin typeface="Helvetica" pitchFamily="2" charset="0"/>
                <a:cs typeface="Arial"/>
              </a:rPr>
              <a:t> </a:t>
            </a:r>
            <a:r>
              <a:rPr sz="1300" b="1" dirty="0">
                <a:latin typeface="Helvetica" pitchFamily="2" charset="0"/>
                <a:cs typeface="Arial"/>
              </a:rPr>
              <a:t>MBC</a:t>
            </a:r>
            <a:r>
              <a:rPr sz="1300" b="1" spc="-5" dirty="0">
                <a:latin typeface="Helvetica" pitchFamily="2" charset="0"/>
                <a:cs typeface="Arial"/>
              </a:rPr>
              <a:t> </a:t>
            </a:r>
            <a:r>
              <a:rPr sz="1300" b="1" dirty="0">
                <a:latin typeface="Helvetica" pitchFamily="2" charset="0"/>
                <a:cs typeface="Arial"/>
              </a:rPr>
              <a:t>and</a:t>
            </a:r>
            <a:r>
              <a:rPr sz="1300" b="1" spc="-5" dirty="0">
                <a:latin typeface="Helvetica" pitchFamily="2" charset="0"/>
                <a:cs typeface="Arial"/>
              </a:rPr>
              <a:t> </a:t>
            </a:r>
            <a:r>
              <a:rPr sz="1300" b="1" spc="-20" dirty="0">
                <a:latin typeface="Helvetica" pitchFamily="2" charset="0"/>
                <a:cs typeface="Arial"/>
              </a:rPr>
              <a:t>KBS,</a:t>
            </a:r>
            <a:endParaRPr sz="1300" b="1" dirty="0">
              <a:latin typeface="Helvetica" pitchFamily="2" charset="0"/>
              <a:cs typeface="Arial"/>
            </a:endParaRPr>
          </a:p>
          <a:p>
            <a:pPr marL="12700">
              <a:lnSpc>
                <a:spcPct val="100000"/>
              </a:lnSpc>
              <a:spcBef>
                <a:spcPts val="335"/>
              </a:spcBef>
            </a:pPr>
            <a:r>
              <a:rPr sz="1300" b="1" dirty="0">
                <a:latin typeface="Helvetica" pitchFamily="2" charset="0"/>
                <a:cs typeface="Arial"/>
              </a:rPr>
              <a:t>local</a:t>
            </a:r>
            <a:r>
              <a:rPr sz="1300" b="1" spc="35" dirty="0">
                <a:latin typeface="Helvetica" pitchFamily="2" charset="0"/>
                <a:cs typeface="Arial"/>
              </a:rPr>
              <a:t> </a:t>
            </a:r>
            <a:r>
              <a:rPr sz="1300" b="1" spc="-20" dirty="0">
                <a:latin typeface="Helvetica" pitchFamily="2" charset="0"/>
                <a:cs typeface="Arial"/>
              </a:rPr>
              <a:t>newspapers,</a:t>
            </a:r>
            <a:r>
              <a:rPr sz="1300" b="1" spc="20" dirty="0">
                <a:latin typeface="Helvetica" pitchFamily="2" charset="0"/>
                <a:cs typeface="Arial"/>
              </a:rPr>
              <a:t> </a:t>
            </a:r>
            <a:r>
              <a:rPr sz="1300" b="1" dirty="0">
                <a:latin typeface="Helvetica" pitchFamily="2" charset="0"/>
                <a:cs typeface="Arial"/>
              </a:rPr>
              <a:t>lewsletters,</a:t>
            </a:r>
            <a:r>
              <a:rPr sz="1300" b="1" spc="45" dirty="0">
                <a:latin typeface="Helvetica" pitchFamily="2" charset="0"/>
                <a:cs typeface="Arial"/>
              </a:rPr>
              <a:t> </a:t>
            </a:r>
            <a:r>
              <a:rPr sz="1300" b="1" dirty="0">
                <a:latin typeface="Helvetica" pitchFamily="2" charset="0"/>
                <a:cs typeface="Arial"/>
              </a:rPr>
              <a:t>and</a:t>
            </a:r>
            <a:r>
              <a:rPr sz="1300" b="1" spc="25" dirty="0">
                <a:latin typeface="Helvetica" pitchFamily="2" charset="0"/>
                <a:cs typeface="Arial"/>
              </a:rPr>
              <a:t> </a:t>
            </a:r>
            <a:r>
              <a:rPr sz="1300" b="1" dirty="0">
                <a:latin typeface="Helvetica" pitchFamily="2" charset="0"/>
                <a:cs typeface="Arial"/>
              </a:rPr>
              <a:t>many</a:t>
            </a:r>
            <a:r>
              <a:rPr sz="1300" b="1" spc="20" dirty="0">
                <a:latin typeface="Helvetica" pitchFamily="2" charset="0"/>
                <a:cs typeface="Arial"/>
              </a:rPr>
              <a:t> </a:t>
            </a:r>
            <a:r>
              <a:rPr sz="1300" b="1" dirty="0">
                <a:latin typeface="Helvetica" pitchFamily="2" charset="0"/>
                <a:cs typeface="Arial"/>
              </a:rPr>
              <a:t>other</a:t>
            </a:r>
            <a:r>
              <a:rPr sz="1300" b="1" spc="25" dirty="0">
                <a:latin typeface="Helvetica" pitchFamily="2" charset="0"/>
                <a:cs typeface="Arial"/>
              </a:rPr>
              <a:t> </a:t>
            </a:r>
            <a:r>
              <a:rPr sz="1300" b="1" dirty="0">
                <a:latin typeface="Helvetica" pitchFamily="2" charset="0"/>
                <a:cs typeface="Arial"/>
              </a:rPr>
              <a:t>financial</a:t>
            </a:r>
            <a:r>
              <a:rPr sz="1300" b="1" spc="35" dirty="0">
                <a:latin typeface="Helvetica" pitchFamily="2" charset="0"/>
                <a:cs typeface="Arial"/>
              </a:rPr>
              <a:t> </a:t>
            </a:r>
            <a:r>
              <a:rPr sz="1300" b="1" spc="-10" dirty="0">
                <a:latin typeface="Helvetica" pitchFamily="2" charset="0"/>
                <a:cs typeface="Arial"/>
              </a:rPr>
              <a:t>newspapers.</a:t>
            </a:r>
            <a:endParaRPr sz="1300" b="1" dirty="0">
              <a:latin typeface="Helvetica" pitchFamily="2" charset="0"/>
              <a:cs typeface="Arial"/>
            </a:endParaRPr>
          </a:p>
        </p:txBody>
      </p:sp>
      <p:grpSp>
        <p:nvGrpSpPr>
          <p:cNvPr id="4" name="object 4"/>
          <p:cNvGrpSpPr/>
          <p:nvPr/>
        </p:nvGrpSpPr>
        <p:grpSpPr>
          <a:xfrm>
            <a:off x="695970" y="1562100"/>
            <a:ext cx="5483378" cy="6553200"/>
            <a:chOff x="695970" y="1562100"/>
            <a:chExt cx="5483378" cy="6553200"/>
          </a:xfrm>
        </p:grpSpPr>
        <p:pic>
          <p:nvPicPr>
            <p:cNvPr id="5" name="object 5"/>
            <p:cNvPicPr/>
            <p:nvPr/>
          </p:nvPicPr>
          <p:blipFill rotWithShape="1">
            <a:blip r:embed="rId2" cstate="print"/>
            <a:srcRect b="3419"/>
            <a:stretch/>
          </p:blipFill>
          <p:spPr>
            <a:xfrm>
              <a:off x="4257816" y="1562100"/>
              <a:ext cx="1921532" cy="3402508"/>
            </a:xfrm>
            <a:prstGeom prst="rect">
              <a:avLst/>
            </a:prstGeom>
          </p:spPr>
        </p:pic>
        <p:pic>
          <p:nvPicPr>
            <p:cNvPr id="6" name="object 6"/>
            <p:cNvPicPr/>
            <p:nvPr/>
          </p:nvPicPr>
          <p:blipFill>
            <a:blip r:embed="rId3" cstate="print"/>
            <a:stretch>
              <a:fillRect/>
            </a:stretch>
          </p:blipFill>
          <p:spPr>
            <a:xfrm>
              <a:off x="2427045" y="1584072"/>
              <a:ext cx="1805890" cy="2429784"/>
            </a:xfrm>
            <a:prstGeom prst="rect">
              <a:avLst/>
            </a:prstGeom>
          </p:spPr>
        </p:pic>
        <p:pic>
          <p:nvPicPr>
            <p:cNvPr id="7" name="object 7"/>
            <p:cNvPicPr/>
            <p:nvPr/>
          </p:nvPicPr>
          <p:blipFill>
            <a:blip r:embed="rId4" cstate="print"/>
            <a:stretch>
              <a:fillRect/>
            </a:stretch>
          </p:blipFill>
          <p:spPr>
            <a:xfrm>
              <a:off x="699313" y="4174618"/>
              <a:ext cx="1827428" cy="2111882"/>
            </a:xfrm>
            <a:prstGeom prst="rect">
              <a:avLst/>
            </a:prstGeom>
          </p:spPr>
        </p:pic>
        <p:pic>
          <p:nvPicPr>
            <p:cNvPr id="8" name="object 8"/>
            <p:cNvPicPr/>
            <p:nvPr/>
          </p:nvPicPr>
          <p:blipFill>
            <a:blip r:embed="rId5" cstate="print"/>
            <a:stretch>
              <a:fillRect/>
            </a:stretch>
          </p:blipFill>
          <p:spPr>
            <a:xfrm>
              <a:off x="695970" y="1570785"/>
              <a:ext cx="1731075" cy="2293493"/>
            </a:xfrm>
            <a:prstGeom prst="rect">
              <a:avLst/>
            </a:prstGeom>
          </p:spPr>
        </p:pic>
        <p:pic>
          <p:nvPicPr>
            <p:cNvPr id="9" name="object 9"/>
            <p:cNvPicPr/>
            <p:nvPr/>
          </p:nvPicPr>
          <p:blipFill>
            <a:blip r:embed="rId6" cstate="print"/>
            <a:stretch>
              <a:fillRect/>
            </a:stretch>
          </p:blipFill>
          <p:spPr>
            <a:xfrm>
              <a:off x="2895600" y="5060877"/>
              <a:ext cx="2520315" cy="1510538"/>
            </a:xfrm>
            <a:prstGeom prst="rect">
              <a:avLst/>
            </a:prstGeom>
          </p:spPr>
        </p:pic>
        <p:pic>
          <p:nvPicPr>
            <p:cNvPr id="10" name="object 10"/>
            <p:cNvPicPr/>
            <p:nvPr/>
          </p:nvPicPr>
          <p:blipFill>
            <a:blip r:embed="rId7" cstate="print"/>
            <a:stretch>
              <a:fillRect/>
            </a:stretch>
          </p:blipFill>
          <p:spPr>
            <a:xfrm>
              <a:off x="3544657" y="6667684"/>
              <a:ext cx="2617373" cy="1447616"/>
            </a:xfrm>
            <a:prstGeom prst="rect">
              <a:avLst/>
            </a:prstGeom>
          </p:spPr>
        </p:pic>
      </p:grpSp>
      <p:pic>
        <p:nvPicPr>
          <p:cNvPr id="11" name="object 11"/>
          <p:cNvPicPr/>
          <p:nvPr/>
        </p:nvPicPr>
        <p:blipFill>
          <a:blip r:embed="rId8" cstate="print"/>
          <a:stretch>
            <a:fillRect/>
          </a:stretch>
        </p:blipFill>
        <p:spPr>
          <a:xfrm>
            <a:off x="695970" y="6366903"/>
            <a:ext cx="2106930" cy="1748397"/>
          </a:xfrm>
          <a:prstGeom prst="rect">
            <a:avLst/>
          </a:prstGeom>
        </p:spPr>
      </p:pic>
      <p:sp>
        <p:nvSpPr>
          <p:cNvPr id="14" name="object 3">
            <a:extLst>
              <a:ext uri="{FF2B5EF4-FFF2-40B4-BE49-F238E27FC236}">
                <a16:creationId xmlns:a16="http://schemas.microsoft.com/office/drawing/2014/main" xmlns="" id="{077AD290-F8FE-559A-0B27-DD80F1E6AEE1}"/>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5" name="object 18">
            <a:extLst>
              <a:ext uri="{FF2B5EF4-FFF2-40B4-BE49-F238E27FC236}">
                <a16:creationId xmlns:a16="http://schemas.microsoft.com/office/drawing/2014/main" xmlns="" id="{A4BE73F4-06AE-AE24-7BAE-57BC09F00F5C}"/>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2" name="TextBox 11">
            <a:extLst>
              <a:ext uri="{FF2B5EF4-FFF2-40B4-BE49-F238E27FC236}">
                <a16:creationId xmlns:a16="http://schemas.microsoft.com/office/drawing/2014/main" xmlns="" id="{AF639356-6A6B-5F9A-B0CA-8C0694E7A630}"/>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05</a:t>
            </a:r>
            <a:endParaRPr lang="en-US" sz="4000" dirty="0"/>
          </a:p>
        </p:txBody>
      </p:sp>
      <p:sp>
        <p:nvSpPr>
          <p:cNvPr id="13" name="TextBox 12">
            <a:extLst>
              <a:ext uri="{FF2B5EF4-FFF2-40B4-BE49-F238E27FC236}">
                <a16:creationId xmlns:a16="http://schemas.microsoft.com/office/drawing/2014/main" xmlns="" id="{FB199463-0BA6-D965-15FC-DADA8B94817E}"/>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Media Coverage</a:t>
            </a:r>
          </a:p>
          <a:p>
            <a:r>
              <a:rPr lang="en-US" b="1" dirty="0">
                <a:latin typeface="Helvetica" pitchFamily="2" charset="0"/>
                <a:cs typeface="Arial"/>
              </a:rPr>
              <a:t>On Electrical Safety</a:t>
            </a:r>
            <a:endParaRPr lang="en-US" b="1" dirty="0">
              <a:latin typeface="Helvetica"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715159" y="1573757"/>
            <a:ext cx="5435732" cy="1371575"/>
            <a:chOff x="390042" y="1496694"/>
            <a:chExt cx="6075045" cy="1532890"/>
          </a:xfrm>
        </p:grpSpPr>
        <p:pic>
          <p:nvPicPr>
            <p:cNvPr id="4" name="object 4"/>
            <p:cNvPicPr/>
            <p:nvPr/>
          </p:nvPicPr>
          <p:blipFill>
            <a:blip r:embed="rId2" cstate="print"/>
            <a:stretch>
              <a:fillRect/>
            </a:stretch>
          </p:blipFill>
          <p:spPr>
            <a:xfrm>
              <a:off x="390042" y="1496694"/>
              <a:ext cx="1512188" cy="1510029"/>
            </a:xfrm>
            <a:prstGeom prst="rect">
              <a:avLst/>
            </a:prstGeom>
          </p:spPr>
        </p:pic>
        <p:pic>
          <p:nvPicPr>
            <p:cNvPr id="5" name="object 5"/>
            <p:cNvPicPr/>
            <p:nvPr/>
          </p:nvPicPr>
          <p:blipFill>
            <a:blip r:embed="rId3" cstate="print"/>
            <a:stretch>
              <a:fillRect/>
            </a:stretch>
          </p:blipFill>
          <p:spPr>
            <a:xfrm>
              <a:off x="1902206" y="1496694"/>
              <a:ext cx="1517649" cy="1528064"/>
            </a:xfrm>
            <a:prstGeom prst="rect">
              <a:avLst/>
            </a:prstGeom>
          </p:spPr>
        </p:pic>
        <p:pic>
          <p:nvPicPr>
            <p:cNvPr id="6" name="object 6"/>
            <p:cNvPicPr/>
            <p:nvPr/>
          </p:nvPicPr>
          <p:blipFill>
            <a:blip r:embed="rId4" cstate="print"/>
            <a:stretch>
              <a:fillRect/>
            </a:stretch>
          </p:blipFill>
          <p:spPr>
            <a:xfrm>
              <a:off x="4941189" y="1497202"/>
              <a:ext cx="1523364" cy="1527555"/>
            </a:xfrm>
            <a:prstGeom prst="rect">
              <a:avLst/>
            </a:prstGeom>
          </p:spPr>
        </p:pic>
        <p:pic>
          <p:nvPicPr>
            <p:cNvPr id="7" name="object 7"/>
            <p:cNvPicPr/>
            <p:nvPr/>
          </p:nvPicPr>
          <p:blipFill>
            <a:blip r:embed="rId5" cstate="print"/>
            <a:stretch>
              <a:fillRect/>
            </a:stretch>
          </p:blipFill>
          <p:spPr>
            <a:xfrm>
              <a:off x="3419855" y="1513966"/>
              <a:ext cx="1506727" cy="1515109"/>
            </a:xfrm>
            <a:prstGeom prst="rect">
              <a:avLst/>
            </a:prstGeom>
          </p:spPr>
        </p:pic>
      </p:grpSp>
      <p:sp>
        <p:nvSpPr>
          <p:cNvPr id="8" name="object 8"/>
          <p:cNvSpPr txBox="1"/>
          <p:nvPr/>
        </p:nvSpPr>
        <p:spPr>
          <a:xfrm>
            <a:off x="715158" y="2994660"/>
            <a:ext cx="4938663" cy="382156"/>
          </a:xfrm>
          <a:prstGeom prst="rect">
            <a:avLst/>
          </a:prstGeom>
        </p:spPr>
        <p:txBody>
          <a:bodyPr vert="horz" wrap="square" lIns="0" tIns="12700" rIns="0" bIns="0" rtlCol="0">
            <a:spAutoFit/>
          </a:bodyPr>
          <a:lstStyle/>
          <a:p>
            <a:pPr marL="12700">
              <a:lnSpc>
                <a:spcPct val="100000"/>
              </a:lnSpc>
              <a:spcBef>
                <a:spcPts val="100"/>
              </a:spcBef>
            </a:pPr>
            <a:r>
              <a:rPr sz="1200" b="1" dirty="0">
                <a:latin typeface="Helvetica" pitchFamily="2" charset="0"/>
                <a:cs typeface="Arial"/>
              </a:rPr>
              <a:t>Promotional pieces of writing on UFEC</a:t>
            </a:r>
          </a:p>
          <a:p>
            <a:pPr marL="12700">
              <a:lnSpc>
                <a:spcPct val="100000"/>
              </a:lnSpc>
            </a:pPr>
            <a:r>
              <a:rPr sz="1200" b="1" dirty="0">
                <a:latin typeface="Helvetica" pitchFamily="2" charset="0"/>
                <a:cs typeface="Arial"/>
              </a:rPr>
              <a:t>– uploaded on official website of Seoul Metropolitan Government</a:t>
            </a:r>
          </a:p>
        </p:txBody>
      </p:sp>
      <p:pic>
        <p:nvPicPr>
          <p:cNvPr id="9" name="object 9"/>
          <p:cNvPicPr/>
          <p:nvPr/>
        </p:nvPicPr>
        <p:blipFill>
          <a:blip r:embed="rId6" cstate="print"/>
          <a:stretch>
            <a:fillRect/>
          </a:stretch>
        </p:blipFill>
        <p:spPr>
          <a:xfrm>
            <a:off x="685800" y="4017133"/>
            <a:ext cx="3066217" cy="2359490"/>
          </a:xfrm>
          <a:prstGeom prst="rect">
            <a:avLst/>
          </a:prstGeom>
        </p:spPr>
      </p:pic>
      <p:grpSp>
        <p:nvGrpSpPr>
          <p:cNvPr id="10" name="object 10"/>
          <p:cNvGrpSpPr/>
          <p:nvPr/>
        </p:nvGrpSpPr>
        <p:grpSpPr>
          <a:xfrm>
            <a:off x="652089" y="7239000"/>
            <a:ext cx="5535269" cy="1839899"/>
            <a:chOff x="548678" y="7302652"/>
            <a:chExt cx="6094095" cy="2025650"/>
          </a:xfrm>
        </p:grpSpPr>
        <p:pic>
          <p:nvPicPr>
            <p:cNvPr id="11" name="object 11"/>
            <p:cNvPicPr/>
            <p:nvPr/>
          </p:nvPicPr>
          <p:blipFill>
            <a:blip r:embed="rId7" cstate="print"/>
            <a:stretch>
              <a:fillRect/>
            </a:stretch>
          </p:blipFill>
          <p:spPr>
            <a:xfrm>
              <a:off x="548678" y="7302652"/>
              <a:ext cx="2040382" cy="1832228"/>
            </a:xfrm>
            <a:prstGeom prst="rect">
              <a:avLst/>
            </a:prstGeom>
          </p:spPr>
        </p:pic>
        <p:pic>
          <p:nvPicPr>
            <p:cNvPr id="12" name="object 12"/>
            <p:cNvPicPr/>
            <p:nvPr/>
          </p:nvPicPr>
          <p:blipFill>
            <a:blip r:embed="rId8" cstate="print"/>
            <a:stretch>
              <a:fillRect/>
            </a:stretch>
          </p:blipFill>
          <p:spPr>
            <a:xfrm>
              <a:off x="1790065" y="7315378"/>
              <a:ext cx="1597787" cy="2012314"/>
            </a:xfrm>
            <a:prstGeom prst="rect">
              <a:avLst/>
            </a:prstGeom>
          </p:spPr>
        </p:pic>
        <p:pic>
          <p:nvPicPr>
            <p:cNvPr id="13" name="object 13"/>
            <p:cNvPicPr/>
            <p:nvPr/>
          </p:nvPicPr>
          <p:blipFill>
            <a:blip r:embed="rId9" cstate="print"/>
            <a:stretch>
              <a:fillRect/>
            </a:stretch>
          </p:blipFill>
          <p:spPr>
            <a:xfrm>
              <a:off x="3104133" y="7315390"/>
              <a:ext cx="1616709" cy="2012442"/>
            </a:xfrm>
            <a:prstGeom prst="rect">
              <a:avLst/>
            </a:prstGeom>
          </p:spPr>
        </p:pic>
        <p:pic>
          <p:nvPicPr>
            <p:cNvPr id="14" name="object 14"/>
            <p:cNvPicPr/>
            <p:nvPr/>
          </p:nvPicPr>
          <p:blipFill>
            <a:blip r:embed="rId10" cstate="print"/>
            <a:stretch>
              <a:fillRect/>
            </a:stretch>
          </p:blipFill>
          <p:spPr>
            <a:xfrm>
              <a:off x="4173220" y="7361796"/>
              <a:ext cx="2469006" cy="1958086"/>
            </a:xfrm>
            <a:prstGeom prst="rect">
              <a:avLst/>
            </a:prstGeom>
          </p:spPr>
        </p:pic>
      </p:grpSp>
      <p:pic>
        <p:nvPicPr>
          <p:cNvPr id="15" name="object 15"/>
          <p:cNvPicPr/>
          <p:nvPr/>
        </p:nvPicPr>
        <p:blipFill>
          <a:blip r:embed="rId11" cstate="print"/>
          <a:stretch>
            <a:fillRect/>
          </a:stretch>
        </p:blipFill>
        <p:spPr>
          <a:xfrm>
            <a:off x="4071568" y="3536400"/>
            <a:ext cx="2161011" cy="2864663"/>
          </a:xfrm>
          <a:prstGeom prst="rect">
            <a:avLst/>
          </a:prstGeom>
        </p:spPr>
      </p:pic>
      <p:sp>
        <p:nvSpPr>
          <p:cNvPr id="16" name="object 16"/>
          <p:cNvSpPr txBox="1"/>
          <p:nvPr/>
        </p:nvSpPr>
        <p:spPr>
          <a:xfrm>
            <a:off x="677493" y="6438900"/>
            <a:ext cx="3394075" cy="57404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Helvetica" pitchFamily="2" charset="0"/>
                <a:cs typeface="Arial"/>
              </a:rPr>
              <a:t>The Minister of Public Administration and Security on the UFEC booth in Fire Safety Expo (2019)</a:t>
            </a:r>
          </a:p>
        </p:txBody>
      </p:sp>
      <p:sp>
        <p:nvSpPr>
          <p:cNvPr id="17" name="object 17"/>
          <p:cNvSpPr txBox="1"/>
          <p:nvPr/>
        </p:nvSpPr>
        <p:spPr>
          <a:xfrm>
            <a:off x="4152900" y="6438900"/>
            <a:ext cx="1943100"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Helvetica" pitchFamily="2" charset="0"/>
                <a:cs typeface="Arial"/>
              </a:rPr>
              <a:t>Demonstration of UFEC</a:t>
            </a:r>
          </a:p>
        </p:txBody>
      </p:sp>
      <p:sp>
        <p:nvSpPr>
          <p:cNvPr id="18" name="object 18"/>
          <p:cNvSpPr txBox="1"/>
          <p:nvPr/>
        </p:nvSpPr>
        <p:spPr>
          <a:xfrm>
            <a:off x="666278" y="9150053"/>
            <a:ext cx="3677996"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Helvetica" pitchFamily="2" charset="0"/>
                <a:cs typeface="Arial"/>
              </a:rPr>
              <a:t>News on UFEC on various kinds of newspapers</a:t>
            </a:r>
          </a:p>
        </p:txBody>
      </p:sp>
      <p:sp>
        <p:nvSpPr>
          <p:cNvPr id="21" name="object 3">
            <a:extLst>
              <a:ext uri="{FF2B5EF4-FFF2-40B4-BE49-F238E27FC236}">
                <a16:creationId xmlns:a16="http://schemas.microsoft.com/office/drawing/2014/main" xmlns="" id="{DFAE7F17-F19D-3D48-65B1-C46BA82E9481}"/>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22" name="object 18">
            <a:extLst>
              <a:ext uri="{FF2B5EF4-FFF2-40B4-BE49-F238E27FC236}">
                <a16:creationId xmlns:a16="http://schemas.microsoft.com/office/drawing/2014/main" xmlns="" id="{7E3F4497-A5DE-669D-5320-0D1DF52A1147}"/>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9" name="TextBox 18">
            <a:extLst>
              <a:ext uri="{FF2B5EF4-FFF2-40B4-BE49-F238E27FC236}">
                <a16:creationId xmlns:a16="http://schemas.microsoft.com/office/drawing/2014/main" xmlns="" id="{A13F2029-07DB-A3F2-A98C-DC541A42A3E3}"/>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a:t>
            </a:r>
            <a:r>
              <a:rPr lang="en-US" altLang="ko-KR" sz="4000" b="1" dirty="0">
                <a:latin typeface="Helvetica" pitchFamily="2" charset="0"/>
                <a:cs typeface="Arial"/>
              </a:rPr>
              <a:t>6</a:t>
            </a:r>
            <a:endParaRPr lang="en-US" sz="4000" dirty="0"/>
          </a:p>
        </p:txBody>
      </p:sp>
      <p:sp>
        <p:nvSpPr>
          <p:cNvPr id="20" name="TextBox 19">
            <a:extLst>
              <a:ext uri="{FF2B5EF4-FFF2-40B4-BE49-F238E27FC236}">
                <a16:creationId xmlns:a16="http://schemas.microsoft.com/office/drawing/2014/main" xmlns="" id="{0F403B87-E018-CEB0-AA18-528D6BD64C09}"/>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Media Coverage</a:t>
            </a:r>
          </a:p>
          <a:p>
            <a:r>
              <a:rPr lang="en-US" b="1" dirty="0">
                <a:latin typeface="Helvetica" pitchFamily="2" charset="0"/>
                <a:cs typeface="Arial"/>
              </a:rPr>
              <a:t>On Fire Safety</a:t>
            </a:r>
            <a:endParaRPr lang="en-US" b="1" dirty="0">
              <a:latin typeface="Helvetica"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901590"/>
            <a:ext cx="881685"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1"/>
                </a:solidFill>
                <a:latin typeface="Helvetica" pitchFamily="2" charset="0"/>
                <a:cs typeface="Arial"/>
              </a:rPr>
              <a:t>Index</a:t>
            </a:r>
          </a:p>
        </p:txBody>
      </p:sp>
      <p:sp>
        <p:nvSpPr>
          <p:cNvPr id="3" name="object 3"/>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3" name="object 13"/>
          <p:cNvSpPr txBox="1"/>
          <p:nvPr/>
        </p:nvSpPr>
        <p:spPr>
          <a:xfrm>
            <a:off x="685800" y="2287270"/>
            <a:ext cx="2204720" cy="836930"/>
          </a:xfrm>
          <a:prstGeom prst="rect">
            <a:avLst/>
          </a:prstGeom>
        </p:spPr>
        <p:txBody>
          <a:bodyPr vert="horz" wrap="square" lIns="0" tIns="12700" rIns="0" bIns="0" rtlCol="0">
            <a:spAutoFit/>
          </a:bodyPr>
          <a:lstStyle/>
          <a:p>
            <a:pPr marL="12700">
              <a:lnSpc>
                <a:spcPct val="100000"/>
              </a:lnSpc>
              <a:spcBef>
                <a:spcPts val="100"/>
              </a:spcBef>
            </a:pPr>
            <a:r>
              <a:rPr sz="1400" b="1" dirty="0">
                <a:latin typeface="Helvetica" pitchFamily="2" charset="0"/>
                <a:cs typeface="Arial"/>
              </a:rPr>
              <a:t>01 Company Introduction</a:t>
            </a:r>
            <a:endParaRPr sz="1400" dirty="0">
              <a:latin typeface="Helvetica" pitchFamily="2" charset="0"/>
              <a:cs typeface="Arial"/>
            </a:endParaRPr>
          </a:p>
          <a:p>
            <a:pPr marL="299085" indent="-286385">
              <a:lnSpc>
                <a:spcPct val="100000"/>
              </a:lnSpc>
              <a:spcBef>
                <a:spcPts val="925"/>
              </a:spcBef>
              <a:buFont typeface="Arial"/>
              <a:buChar char="•"/>
              <a:tabLst>
                <a:tab pos="299085" algn="l"/>
              </a:tabLst>
            </a:pPr>
            <a:r>
              <a:rPr sz="1200" dirty="0">
                <a:latin typeface="Helvetica" pitchFamily="2" charset="0"/>
                <a:cs typeface="AppleGothic"/>
              </a:rPr>
              <a:t>About KORSI</a:t>
            </a:r>
          </a:p>
          <a:p>
            <a:pPr marL="299085" indent="-286385">
              <a:lnSpc>
                <a:spcPct val="100000"/>
              </a:lnSpc>
              <a:spcBef>
                <a:spcPts val="900"/>
              </a:spcBef>
              <a:buFont typeface="Arial"/>
              <a:buChar char="•"/>
              <a:tabLst>
                <a:tab pos="299085" algn="l"/>
              </a:tabLst>
            </a:pPr>
            <a:r>
              <a:rPr sz="1200" dirty="0">
                <a:latin typeface="Helvetica" pitchFamily="2" charset="0"/>
                <a:cs typeface="AppleGothic"/>
              </a:rPr>
              <a:t>Company History</a:t>
            </a:r>
          </a:p>
        </p:txBody>
      </p:sp>
      <p:sp>
        <p:nvSpPr>
          <p:cNvPr id="15" name="object 15"/>
          <p:cNvSpPr txBox="1"/>
          <p:nvPr/>
        </p:nvSpPr>
        <p:spPr>
          <a:xfrm>
            <a:off x="685800" y="4570122"/>
            <a:ext cx="2608580" cy="1135380"/>
          </a:xfrm>
          <a:prstGeom prst="rect">
            <a:avLst/>
          </a:prstGeom>
        </p:spPr>
        <p:txBody>
          <a:bodyPr vert="horz" wrap="square" lIns="0" tIns="13335" rIns="0" bIns="0" rtlCol="0">
            <a:spAutoFit/>
          </a:bodyPr>
          <a:lstStyle/>
          <a:p>
            <a:pPr marL="12700">
              <a:lnSpc>
                <a:spcPct val="100000"/>
              </a:lnSpc>
              <a:spcBef>
                <a:spcPts val="105"/>
              </a:spcBef>
            </a:pPr>
            <a:r>
              <a:rPr sz="1400" b="1" dirty="0">
                <a:latin typeface="Helvetica" pitchFamily="2" charset="0"/>
                <a:cs typeface="Arial"/>
              </a:rPr>
              <a:t>02 </a:t>
            </a:r>
            <a:r>
              <a:rPr sz="1350" b="1" dirty="0">
                <a:latin typeface="Helvetica" pitchFamily="2" charset="0"/>
                <a:cs typeface="Arial"/>
              </a:rPr>
              <a:t>Underground Safety Cabinet</a:t>
            </a:r>
            <a:endParaRPr sz="1350" dirty="0">
              <a:latin typeface="Helvetica" pitchFamily="2" charset="0"/>
              <a:cs typeface="Arial"/>
            </a:endParaRPr>
          </a:p>
          <a:p>
            <a:pPr marL="299085" indent="-286385">
              <a:lnSpc>
                <a:spcPct val="100000"/>
              </a:lnSpc>
              <a:spcBef>
                <a:spcPts val="915"/>
              </a:spcBef>
              <a:buFont typeface="Arial"/>
              <a:buChar char="•"/>
              <a:tabLst>
                <a:tab pos="299085" algn="l"/>
              </a:tabLst>
            </a:pPr>
            <a:r>
              <a:rPr sz="1200" dirty="0">
                <a:latin typeface="Helvetica" pitchFamily="2" charset="0"/>
                <a:cs typeface="AppleGothic"/>
              </a:rPr>
              <a:t>Company Background</a:t>
            </a:r>
          </a:p>
          <a:p>
            <a:pPr marL="299085" indent="-286385">
              <a:lnSpc>
                <a:spcPct val="100000"/>
              </a:lnSpc>
              <a:spcBef>
                <a:spcPts val="905"/>
              </a:spcBef>
              <a:buFont typeface="Arial"/>
              <a:buChar char="•"/>
              <a:tabLst>
                <a:tab pos="299085" algn="l"/>
              </a:tabLst>
            </a:pPr>
            <a:r>
              <a:rPr sz="1200" dirty="0">
                <a:latin typeface="Helvetica" pitchFamily="2" charset="0"/>
                <a:cs typeface="AppleGothic"/>
              </a:rPr>
              <a:t>Introdu</a:t>
            </a:r>
            <a:r>
              <a:rPr lang="en-US" sz="1200" dirty="0">
                <a:latin typeface="Helvetica" pitchFamily="2" charset="0"/>
                <a:cs typeface="AppleGothic"/>
              </a:rPr>
              <a:t>c</a:t>
            </a:r>
            <a:r>
              <a:rPr sz="1200" dirty="0">
                <a:latin typeface="Helvetica" pitchFamily="2" charset="0"/>
                <a:cs typeface="AppleGothic"/>
              </a:rPr>
              <a:t>ing USC</a:t>
            </a:r>
          </a:p>
          <a:p>
            <a:pPr marL="299085" indent="-286385">
              <a:lnSpc>
                <a:spcPct val="100000"/>
              </a:lnSpc>
              <a:spcBef>
                <a:spcPts val="910"/>
              </a:spcBef>
              <a:buFont typeface="Arial"/>
              <a:buChar char="•"/>
              <a:tabLst>
                <a:tab pos="299085" algn="l"/>
              </a:tabLst>
            </a:pPr>
            <a:r>
              <a:rPr sz="1200" dirty="0">
                <a:latin typeface="Helvetica" pitchFamily="2" charset="0"/>
                <a:cs typeface="AppleGothic"/>
              </a:rPr>
              <a:t>Product Features</a:t>
            </a:r>
          </a:p>
        </p:txBody>
      </p:sp>
      <p:sp>
        <p:nvSpPr>
          <p:cNvPr id="18" name="object 18"/>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20" name="object 4">
            <a:extLst>
              <a:ext uri="{FF2B5EF4-FFF2-40B4-BE49-F238E27FC236}">
                <a16:creationId xmlns:a16="http://schemas.microsoft.com/office/drawing/2014/main" xmlns="" id="{856EC726-7DCD-B2CF-83BD-D49FDFD7288A}"/>
              </a:ext>
            </a:extLst>
          </p:cNvPr>
          <p:cNvSpPr/>
          <p:nvPr/>
        </p:nvSpPr>
        <p:spPr>
          <a:xfrm>
            <a:off x="685801" y="2209799"/>
            <a:ext cx="2591436" cy="45719"/>
          </a:xfrm>
          <a:custGeom>
            <a:avLst/>
            <a:gdLst/>
            <a:ahLst/>
            <a:cxnLst/>
            <a:rect l="l" t="t" r="r" b="b"/>
            <a:pathLst>
              <a:path w="2616835">
                <a:moveTo>
                  <a:pt x="0" y="0"/>
                </a:moveTo>
                <a:lnTo>
                  <a:pt x="2616784" y="0"/>
                </a:lnTo>
              </a:path>
            </a:pathLst>
          </a:custGeom>
          <a:ln w="13726">
            <a:solidFill>
              <a:srgbClr val="000000"/>
            </a:solidFill>
          </a:ln>
        </p:spPr>
        <p:txBody>
          <a:bodyPr wrap="square" lIns="0" tIns="0" rIns="0" bIns="0" rtlCol="0"/>
          <a:lstStyle/>
          <a:p>
            <a:endParaRPr>
              <a:latin typeface="Helvetica" pitchFamily="2" charset="0"/>
            </a:endParaRPr>
          </a:p>
        </p:txBody>
      </p:sp>
      <p:sp>
        <p:nvSpPr>
          <p:cNvPr id="19" name="object 13">
            <a:extLst>
              <a:ext uri="{FF2B5EF4-FFF2-40B4-BE49-F238E27FC236}">
                <a16:creationId xmlns:a16="http://schemas.microsoft.com/office/drawing/2014/main" xmlns="" id="{7D776AFC-9BD2-3E8B-0553-CEFC353737B7}"/>
              </a:ext>
            </a:extLst>
          </p:cNvPr>
          <p:cNvSpPr txBox="1"/>
          <p:nvPr/>
        </p:nvSpPr>
        <p:spPr>
          <a:xfrm>
            <a:off x="3581400" y="2295768"/>
            <a:ext cx="2204720" cy="828432"/>
          </a:xfrm>
          <a:prstGeom prst="rect">
            <a:avLst/>
          </a:prstGeom>
        </p:spPr>
        <p:txBody>
          <a:bodyPr vert="horz" wrap="square" lIns="0" tIns="12700" rIns="0" bIns="0" rtlCol="0">
            <a:spAutoFit/>
          </a:bodyPr>
          <a:lstStyle/>
          <a:p>
            <a:pPr marL="12700">
              <a:lnSpc>
                <a:spcPct val="100000"/>
              </a:lnSpc>
              <a:spcBef>
                <a:spcPts val="100"/>
              </a:spcBef>
            </a:pPr>
            <a:r>
              <a:rPr sz="1400" b="1" dirty="0">
                <a:latin typeface="Helvetica" pitchFamily="2" charset="0"/>
                <a:cs typeface="Arial"/>
              </a:rPr>
              <a:t>0</a:t>
            </a:r>
            <a:r>
              <a:rPr lang="en-US" sz="1400" b="1" dirty="0">
                <a:latin typeface="Helvetica" pitchFamily="2" charset="0"/>
                <a:cs typeface="Arial"/>
              </a:rPr>
              <a:t>4</a:t>
            </a:r>
            <a:r>
              <a:rPr sz="1400" b="1" dirty="0">
                <a:latin typeface="Helvetica" pitchFamily="2" charset="0"/>
                <a:cs typeface="Arial"/>
              </a:rPr>
              <a:t> C</a:t>
            </a:r>
            <a:r>
              <a:rPr lang="en-US" sz="1400" b="1" dirty="0">
                <a:latin typeface="Helvetica" pitchFamily="2" charset="0"/>
                <a:cs typeface="Arial"/>
              </a:rPr>
              <a:t>ertificates</a:t>
            </a:r>
          </a:p>
          <a:p>
            <a:pPr marL="299085" indent="-286385">
              <a:lnSpc>
                <a:spcPct val="100000"/>
              </a:lnSpc>
              <a:spcBef>
                <a:spcPts val="900"/>
              </a:spcBef>
              <a:buFont typeface="Arial"/>
              <a:buChar char="•"/>
              <a:tabLst>
                <a:tab pos="299085" algn="l"/>
              </a:tabLst>
            </a:pPr>
            <a:r>
              <a:rPr lang="en-US" sz="1200" dirty="0">
                <a:latin typeface="Helvetica" pitchFamily="2" charset="0"/>
                <a:cs typeface="AppleGothic"/>
              </a:rPr>
              <a:t>Patents</a:t>
            </a:r>
          </a:p>
          <a:p>
            <a:pPr marL="299085" indent="-286385">
              <a:lnSpc>
                <a:spcPct val="100000"/>
              </a:lnSpc>
              <a:spcBef>
                <a:spcPts val="900"/>
              </a:spcBef>
              <a:buFont typeface="Arial"/>
              <a:buChar char="•"/>
              <a:tabLst>
                <a:tab pos="299085" algn="l"/>
              </a:tabLst>
            </a:pPr>
            <a:r>
              <a:rPr lang="en-US" sz="1200" dirty="0">
                <a:latin typeface="Helvetica" pitchFamily="2" charset="0"/>
                <a:cs typeface="AppleGothic"/>
              </a:rPr>
              <a:t>Credentials</a:t>
            </a:r>
            <a:endParaRPr sz="1200" dirty="0">
              <a:latin typeface="Helvetica" pitchFamily="2" charset="0"/>
              <a:cs typeface="AppleGothic"/>
            </a:endParaRPr>
          </a:p>
        </p:txBody>
      </p:sp>
      <p:sp>
        <p:nvSpPr>
          <p:cNvPr id="21" name="object 4">
            <a:extLst>
              <a:ext uri="{FF2B5EF4-FFF2-40B4-BE49-F238E27FC236}">
                <a16:creationId xmlns:a16="http://schemas.microsoft.com/office/drawing/2014/main" xmlns="" id="{DFFD2CE0-3CE0-8A4E-8522-38CF229D904F}"/>
              </a:ext>
            </a:extLst>
          </p:cNvPr>
          <p:cNvSpPr/>
          <p:nvPr/>
        </p:nvSpPr>
        <p:spPr>
          <a:xfrm>
            <a:off x="3580763" y="2209798"/>
            <a:ext cx="2591436" cy="45719"/>
          </a:xfrm>
          <a:custGeom>
            <a:avLst/>
            <a:gdLst/>
            <a:ahLst/>
            <a:cxnLst/>
            <a:rect l="l" t="t" r="r" b="b"/>
            <a:pathLst>
              <a:path w="2616835">
                <a:moveTo>
                  <a:pt x="0" y="0"/>
                </a:moveTo>
                <a:lnTo>
                  <a:pt x="2616784" y="0"/>
                </a:lnTo>
              </a:path>
            </a:pathLst>
          </a:custGeom>
          <a:ln w="13726">
            <a:solidFill>
              <a:srgbClr val="000000"/>
            </a:solidFill>
          </a:ln>
        </p:spPr>
        <p:txBody>
          <a:bodyPr wrap="square" lIns="0" tIns="0" rIns="0" bIns="0" rtlCol="0"/>
          <a:lstStyle/>
          <a:p>
            <a:endParaRPr>
              <a:latin typeface="Helvetica" pitchFamily="2" charset="0"/>
            </a:endParaRPr>
          </a:p>
        </p:txBody>
      </p:sp>
      <p:sp>
        <p:nvSpPr>
          <p:cNvPr id="22" name="object 4">
            <a:extLst>
              <a:ext uri="{FF2B5EF4-FFF2-40B4-BE49-F238E27FC236}">
                <a16:creationId xmlns:a16="http://schemas.microsoft.com/office/drawing/2014/main" xmlns="" id="{86AA3945-E63E-1EDE-CB2F-8F13110090F9}"/>
              </a:ext>
            </a:extLst>
          </p:cNvPr>
          <p:cNvSpPr/>
          <p:nvPr/>
        </p:nvSpPr>
        <p:spPr>
          <a:xfrm>
            <a:off x="685800" y="4487501"/>
            <a:ext cx="2591436" cy="45719"/>
          </a:xfrm>
          <a:custGeom>
            <a:avLst/>
            <a:gdLst/>
            <a:ahLst/>
            <a:cxnLst/>
            <a:rect l="l" t="t" r="r" b="b"/>
            <a:pathLst>
              <a:path w="2616835">
                <a:moveTo>
                  <a:pt x="0" y="0"/>
                </a:moveTo>
                <a:lnTo>
                  <a:pt x="2616784" y="0"/>
                </a:lnTo>
              </a:path>
            </a:pathLst>
          </a:custGeom>
          <a:ln w="13726">
            <a:solidFill>
              <a:srgbClr val="000000"/>
            </a:solidFill>
          </a:ln>
        </p:spPr>
        <p:txBody>
          <a:bodyPr wrap="square" lIns="0" tIns="0" rIns="0" bIns="0" rtlCol="0"/>
          <a:lstStyle/>
          <a:p>
            <a:endParaRPr>
              <a:latin typeface="Helvetica" pitchFamily="2" charset="0"/>
            </a:endParaRPr>
          </a:p>
        </p:txBody>
      </p:sp>
      <p:sp>
        <p:nvSpPr>
          <p:cNvPr id="24" name="object 4">
            <a:extLst>
              <a:ext uri="{FF2B5EF4-FFF2-40B4-BE49-F238E27FC236}">
                <a16:creationId xmlns:a16="http://schemas.microsoft.com/office/drawing/2014/main" xmlns="" id="{26F2ACBE-F66C-DCFA-2484-43D64DEBE3B2}"/>
              </a:ext>
            </a:extLst>
          </p:cNvPr>
          <p:cNvSpPr/>
          <p:nvPr/>
        </p:nvSpPr>
        <p:spPr>
          <a:xfrm>
            <a:off x="3580763" y="4485046"/>
            <a:ext cx="2591436" cy="45719"/>
          </a:xfrm>
          <a:custGeom>
            <a:avLst/>
            <a:gdLst/>
            <a:ahLst/>
            <a:cxnLst/>
            <a:rect l="l" t="t" r="r" b="b"/>
            <a:pathLst>
              <a:path w="2616835">
                <a:moveTo>
                  <a:pt x="0" y="0"/>
                </a:moveTo>
                <a:lnTo>
                  <a:pt x="2616784" y="0"/>
                </a:lnTo>
              </a:path>
            </a:pathLst>
          </a:custGeom>
          <a:ln w="13726">
            <a:solidFill>
              <a:srgbClr val="000000"/>
            </a:solidFill>
          </a:ln>
        </p:spPr>
        <p:txBody>
          <a:bodyPr wrap="square" lIns="0" tIns="0" rIns="0" bIns="0" rtlCol="0"/>
          <a:lstStyle/>
          <a:p>
            <a:endParaRPr>
              <a:latin typeface="Helvetica" pitchFamily="2" charset="0"/>
            </a:endParaRPr>
          </a:p>
        </p:txBody>
      </p:sp>
      <p:sp>
        <p:nvSpPr>
          <p:cNvPr id="25" name="object 15">
            <a:extLst>
              <a:ext uri="{FF2B5EF4-FFF2-40B4-BE49-F238E27FC236}">
                <a16:creationId xmlns:a16="http://schemas.microsoft.com/office/drawing/2014/main" xmlns="" id="{FA640A55-B34F-354F-B016-2905D2CF185A}"/>
              </a:ext>
            </a:extLst>
          </p:cNvPr>
          <p:cNvSpPr txBox="1"/>
          <p:nvPr/>
        </p:nvSpPr>
        <p:spPr>
          <a:xfrm>
            <a:off x="3580763" y="4570122"/>
            <a:ext cx="2608580" cy="1135380"/>
          </a:xfrm>
          <a:prstGeom prst="rect">
            <a:avLst/>
          </a:prstGeom>
        </p:spPr>
        <p:txBody>
          <a:bodyPr vert="horz" wrap="square" lIns="0" tIns="13335" rIns="0" bIns="0" rtlCol="0">
            <a:spAutoFit/>
          </a:bodyPr>
          <a:lstStyle/>
          <a:p>
            <a:pPr marL="12700">
              <a:lnSpc>
                <a:spcPct val="100000"/>
              </a:lnSpc>
              <a:spcBef>
                <a:spcPts val="105"/>
              </a:spcBef>
            </a:pPr>
            <a:r>
              <a:rPr sz="1400" b="1" dirty="0">
                <a:latin typeface="Helvetica" pitchFamily="2" charset="0"/>
                <a:cs typeface="Arial"/>
              </a:rPr>
              <a:t>0</a:t>
            </a:r>
            <a:r>
              <a:rPr lang="en-US" sz="1400" b="1" dirty="0">
                <a:latin typeface="Helvetica" pitchFamily="2" charset="0"/>
                <a:cs typeface="Arial"/>
              </a:rPr>
              <a:t>5</a:t>
            </a:r>
            <a:r>
              <a:rPr sz="1400" b="1" dirty="0">
                <a:latin typeface="Helvetica" pitchFamily="2" charset="0"/>
                <a:cs typeface="Arial"/>
              </a:rPr>
              <a:t> </a:t>
            </a:r>
            <a:r>
              <a:rPr lang="en-US" sz="1400" b="1" dirty="0">
                <a:latin typeface="Helvetica" pitchFamily="2" charset="0"/>
                <a:cs typeface="Arial"/>
              </a:rPr>
              <a:t>Media Coverage</a:t>
            </a:r>
            <a:endParaRPr sz="1400" dirty="0">
              <a:latin typeface="Helvetica" pitchFamily="2" charset="0"/>
              <a:cs typeface="Arial"/>
            </a:endParaRPr>
          </a:p>
          <a:p>
            <a:pPr marL="299085" indent="-286385">
              <a:lnSpc>
                <a:spcPct val="100000"/>
              </a:lnSpc>
              <a:spcBef>
                <a:spcPts val="915"/>
              </a:spcBef>
              <a:buFont typeface="Arial"/>
              <a:buChar char="•"/>
              <a:tabLst>
                <a:tab pos="299085" algn="l"/>
              </a:tabLst>
            </a:pPr>
            <a:r>
              <a:rPr lang="en-US" sz="1200" dirty="0">
                <a:latin typeface="Helvetica" pitchFamily="2" charset="0"/>
                <a:cs typeface="AppleGothic"/>
              </a:rPr>
              <a:t>On Electrical Safety</a:t>
            </a:r>
            <a:endParaRPr sz="1200" dirty="0">
              <a:latin typeface="Helvetica" pitchFamily="2" charset="0"/>
              <a:cs typeface="AppleGothic"/>
            </a:endParaRPr>
          </a:p>
          <a:p>
            <a:pPr marL="299085" indent="-286385">
              <a:lnSpc>
                <a:spcPct val="100000"/>
              </a:lnSpc>
              <a:spcBef>
                <a:spcPts val="905"/>
              </a:spcBef>
              <a:buFont typeface="Arial"/>
              <a:buChar char="•"/>
              <a:tabLst>
                <a:tab pos="299085" algn="l"/>
              </a:tabLst>
            </a:pPr>
            <a:r>
              <a:rPr lang="en-US" sz="1200" dirty="0">
                <a:latin typeface="Helvetica" pitchFamily="2" charset="0"/>
                <a:cs typeface="AppleGothic"/>
              </a:rPr>
              <a:t>On Fire Safety</a:t>
            </a:r>
            <a:endParaRPr sz="1200" dirty="0">
              <a:latin typeface="Helvetica" pitchFamily="2" charset="0"/>
              <a:cs typeface="AppleGothic"/>
            </a:endParaRPr>
          </a:p>
          <a:p>
            <a:pPr marL="299085" indent="-286385">
              <a:lnSpc>
                <a:spcPct val="100000"/>
              </a:lnSpc>
              <a:spcBef>
                <a:spcPts val="910"/>
              </a:spcBef>
              <a:buFont typeface="Arial"/>
              <a:buChar char="•"/>
              <a:tabLst>
                <a:tab pos="299085" algn="l"/>
              </a:tabLst>
            </a:pPr>
            <a:r>
              <a:rPr lang="en-US" sz="1200" dirty="0">
                <a:latin typeface="Helvetica" pitchFamily="2" charset="0"/>
                <a:cs typeface="AppleGothic"/>
              </a:rPr>
              <a:t>Frequently Asked Questions</a:t>
            </a:r>
            <a:endParaRPr sz="1200" dirty="0">
              <a:latin typeface="Helvetica" pitchFamily="2" charset="0"/>
              <a:cs typeface="AppleGothic"/>
            </a:endParaRPr>
          </a:p>
        </p:txBody>
      </p:sp>
      <p:sp>
        <p:nvSpPr>
          <p:cNvPr id="27" name="object 15">
            <a:extLst>
              <a:ext uri="{FF2B5EF4-FFF2-40B4-BE49-F238E27FC236}">
                <a16:creationId xmlns:a16="http://schemas.microsoft.com/office/drawing/2014/main" xmlns="" id="{85B9ABDC-9FA6-A7A3-9C93-27B295848A8A}"/>
              </a:ext>
            </a:extLst>
          </p:cNvPr>
          <p:cNvSpPr txBox="1"/>
          <p:nvPr/>
        </p:nvSpPr>
        <p:spPr>
          <a:xfrm>
            <a:off x="685800" y="6868855"/>
            <a:ext cx="2608580" cy="829073"/>
          </a:xfrm>
          <a:prstGeom prst="rect">
            <a:avLst/>
          </a:prstGeom>
        </p:spPr>
        <p:txBody>
          <a:bodyPr vert="horz" wrap="square" lIns="0" tIns="13335" rIns="0" bIns="0" rtlCol="0">
            <a:spAutoFit/>
          </a:bodyPr>
          <a:lstStyle/>
          <a:p>
            <a:pPr marL="12700">
              <a:lnSpc>
                <a:spcPct val="100000"/>
              </a:lnSpc>
              <a:spcBef>
                <a:spcPts val="100"/>
              </a:spcBef>
            </a:pPr>
            <a:r>
              <a:rPr lang="en-US" sz="1400" b="1" dirty="0">
                <a:latin typeface="Helvetica" pitchFamily="2" charset="0"/>
                <a:cs typeface="Arial"/>
              </a:rPr>
              <a:t>03 Business Areas</a:t>
            </a:r>
            <a:endParaRPr lang="en-US" sz="1400" dirty="0">
              <a:latin typeface="Helvetica" pitchFamily="2" charset="0"/>
              <a:cs typeface="Arial"/>
            </a:endParaRPr>
          </a:p>
          <a:p>
            <a:pPr marL="299085" indent="-286385">
              <a:lnSpc>
                <a:spcPct val="100000"/>
              </a:lnSpc>
              <a:spcBef>
                <a:spcPts val="925"/>
              </a:spcBef>
              <a:buFont typeface="Arial"/>
              <a:buChar char="•"/>
              <a:tabLst>
                <a:tab pos="299085" algn="l"/>
              </a:tabLst>
            </a:pPr>
            <a:r>
              <a:rPr lang="en-US" sz="1200" dirty="0">
                <a:latin typeface="Helvetica" pitchFamily="2" charset="0"/>
                <a:cs typeface="AppleGothic"/>
              </a:rPr>
              <a:t>Electrical Safety</a:t>
            </a:r>
          </a:p>
          <a:p>
            <a:pPr marL="299085" indent="-286385">
              <a:lnSpc>
                <a:spcPct val="100000"/>
              </a:lnSpc>
              <a:spcBef>
                <a:spcPts val="900"/>
              </a:spcBef>
              <a:buFont typeface="Arial"/>
              <a:buChar char="•"/>
              <a:tabLst>
                <a:tab pos="299085" algn="l"/>
              </a:tabLst>
            </a:pPr>
            <a:r>
              <a:rPr lang="en-US" sz="1200" dirty="0">
                <a:latin typeface="Helvetica" pitchFamily="2" charset="0"/>
                <a:cs typeface="AppleGothic"/>
              </a:rPr>
              <a:t>Fire Safety</a:t>
            </a:r>
          </a:p>
        </p:txBody>
      </p:sp>
      <p:sp>
        <p:nvSpPr>
          <p:cNvPr id="28" name="object 4">
            <a:extLst>
              <a:ext uri="{FF2B5EF4-FFF2-40B4-BE49-F238E27FC236}">
                <a16:creationId xmlns:a16="http://schemas.microsoft.com/office/drawing/2014/main" xmlns="" id="{F021AC0A-8995-FE21-225B-19F263744197}"/>
              </a:ext>
            </a:extLst>
          </p:cNvPr>
          <p:cNvSpPr/>
          <p:nvPr/>
        </p:nvSpPr>
        <p:spPr>
          <a:xfrm>
            <a:off x="685800" y="6786234"/>
            <a:ext cx="2591436" cy="45719"/>
          </a:xfrm>
          <a:custGeom>
            <a:avLst/>
            <a:gdLst/>
            <a:ahLst/>
            <a:cxnLst/>
            <a:rect l="l" t="t" r="r" b="b"/>
            <a:pathLst>
              <a:path w="2616835">
                <a:moveTo>
                  <a:pt x="0" y="0"/>
                </a:moveTo>
                <a:lnTo>
                  <a:pt x="2616784" y="0"/>
                </a:lnTo>
              </a:path>
            </a:pathLst>
          </a:custGeom>
          <a:ln w="13726">
            <a:solidFill>
              <a:srgbClr val="000000"/>
            </a:solidFill>
          </a:ln>
        </p:spPr>
        <p:txBody>
          <a:bodyPr wrap="square" lIns="0" tIns="0" rIns="0" bIns="0" rtlCol="0"/>
          <a:lstStyle/>
          <a:p>
            <a:endParaRPr>
              <a:latin typeface="Helvetica" pitchFamily="2" charset="0"/>
            </a:endParaRPr>
          </a:p>
        </p:txBody>
      </p:sp>
      <p:sp>
        <p:nvSpPr>
          <p:cNvPr id="31" name="object 15">
            <a:extLst>
              <a:ext uri="{FF2B5EF4-FFF2-40B4-BE49-F238E27FC236}">
                <a16:creationId xmlns:a16="http://schemas.microsoft.com/office/drawing/2014/main" xmlns="" id="{6A6DB5EC-6C15-73DC-548E-C9F0C172F641}"/>
              </a:ext>
            </a:extLst>
          </p:cNvPr>
          <p:cNvSpPr txBox="1"/>
          <p:nvPr/>
        </p:nvSpPr>
        <p:spPr>
          <a:xfrm>
            <a:off x="3580763" y="6868855"/>
            <a:ext cx="2608580" cy="829073"/>
          </a:xfrm>
          <a:prstGeom prst="rect">
            <a:avLst/>
          </a:prstGeom>
        </p:spPr>
        <p:txBody>
          <a:bodyPr vert="horz" wrap="square" lIns="0" tIns="13335" rIns="0" bIns="0" rtlCol="0">
            <a:spAutoFit/>
          </a:bodyPr>
          <a:lstStyle/>
          <a:p>
            <a:pPr marL="12700">
              <a:lnSpc>
                <a:spcPct val="100000"/>
              </a:lnSpc>
              <a:spcBef>
                <a:spcPts val="100"/>
              </a:spcBef>
            </a:pPr>
            <a:r>
              <a:rPr lang="en-US" sz="1400" b="1" dirty="0">
                <a:latin typeface="Helvetica" pitchFamily="2" charset="0"/>
                <a:cs typeface="Arial"/>
              </a:rPr>
              <a:t>06 Contact Information</a:t>
            </a:r>
            <a:endParaRPr lang="en-US" sz="1400" dirty="0">
              <a:latin typeface="Helvetica" pitchFamily="2" charset="0"/>
              <a:cs typeface="Arial"/>
            </a:endParaRPr>
          </a:p>
          <a:p>
            <a:pPr marL="299085" indent="-286385">
              <a:lnSpc>
                <a:spcPct val="100000"/>
              </a:lnSpc>
              <a:spcBef>
                <a:spcPts val="925"/>
              </a:spcBef>
              <a:buFont typeface="Arial"/>
              <a:buChar char="•"/>
              <a:tabLst>
                <a:tab pos="299085" algn="l"/>
              </a:tabLst>
            </a:pPr>
            <a:r>
              <a:rPr lang="en-US" sz="1200" dirty="0">
                <a:latin typeface="Helvetica" pitchFamily="2" charset="0"/>
                <a:cs typeface="AppleGothic"/>
              </a:rPr>
              <a:t>Electrical Safety</a:t>
            </a:r>
          </a:p>
          <a:p>
            <a:pPr marL="299085" indent="-286385">
              <a:lnSpc>
                <a:spcPct val="100000"/>
              </a:lnSpc>
              <a:spcBef>
                <a:spcPts val="900"/>
              </a:spcBef>
              <a:buFont typeface="Arial"/>
              <a:buChar char="•"/>
              <a:tabLst>
                <a:tab pos="299085" algn="l"/>
              </a:tabLst>
            </a:pPr>
            <a:r>
              <a:rPr lang="en-US" sz="1200" dirty="0">
                <a:latin typeface="Helvetica" pitchFamily="2" charset="0"/>
                <a:cs typeface="AppleGothic"/>
              </a:rPr>
              <a:t>Fire Safety</a:t>
            </a:r>
          </a:p>
        </p:txBody>
      </p:sp>
      <p:sp>
        <p:nvSpPr>
          <p:cNvPr id="32" name="object 4">
            <a:extLst>
              <a:ext uri="{FF2B5EF4-FFF2-40B4-BE49-F238E27FC236}">
                <a16:creationId xmlns:a16="http://schemas.microsoft.com/office/drawing/2014/main" xmlns="" id="{4D01C998-5E5A-D696-9450-AD203B752B40}"/>
              </a:ext>
            </a:extLst>
          </p:cNvPr>
          <p:cNvSpPr/>
          <p:nvPr/>
        </p:nvSpPr>
        <p:spPr>
          <a:xfrm>
            <a:off x="3580763" y="6786234"/>
            <a:ext cx="2591436" cy="45719"/>
          </a:xfrm>
          <a:custGeom>
            <a:avLst/>
            <a:gdLst/>
            <a:ahLst/>
            <a:cxnLst/>
            <a:rect l="l" t="t" r="r" b="b"/>
            <a:pathLst>
              <a:path w="2616835">
                <a:moveTo>
                  <a:pt x="0" y="0"/>
                </a:moveTo>
                <a:lnTo>
                  <a:pt x="2616784" y="0"/>
                </a:lnTo>
              </a:path>
            </a:pathLst>
          </a:custGeom>
          <a:ln w="13726">
            <a:solidFill>
              <a:srgbClr val="000000"/>
            </a:solidFill>
          </a:ln>
        </p:spPr>
        <p:txBody>
          <a:bodyPr wrap="square" lIns="0" tIns="0" rIns="0" bIns="0" rtlCol="0"/>
          <a:lstStyle/>
          <a:p>
            <a:endParaRPr>
              <a:latin typeface="Helvetica"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87158" y="1764641"/>
            <a:ext cx="2670934" cy="3228487"/>
          </a:xfrm>
          <a:prstGeom prst="rect">
            <a:avLst/>
          </a:prstGeom>
        </p:spPr>
      </p:pic>
      <p:pic>
        <p:nvPicPr>
          <p:cNvPr id="4" name="object 4"/>
          <p:cNvPicPr/>
          <p:nvPr/>
        </p:nvPicPr>
        <p:blipFill>
          <a:blip r:embed="rId3" cstate="print"/>
          <a:stretch>
            <a:fillRect/>
          </a:stretch>
        </p:blipFill>
        <p:spPr>
          <a:xfrm>
            <a:off x="3657600" y="1752600"/>
            <a:ext cx="2561912" cy="2781300"/>
          </a:xfrm>
          <a:prstGeom prst="rect">
            <a:avLst/>
          </a:prstGeom>
        </p:spPr>
      </p:pic>
      <p:pic>
        <p:nvPicPr>
          <p:cNvPr id="5" name="object 5"/>
          <p:cNvPicPr/>
          <p:nvPr/>
        </p:nvPicPr>
        <p:blipFill>
          <a:blip r:embed="rId4" cstate="print"/>
          <a:stretch>
            <a:fillRect/>
          </a:stretch>
        </p:blipFill>
        <p:spPr>
          <a:xfrm>
            <a:off x="685800" y="5343750"/>
            <a:ext cx="2738072" cy="3140004"/>
          </a:xfrm>
          <a:prstGeom prst="rect">
            <a:avLst/>
          </a:prstGeom>
        </p:spPr>
      </p:pic>
      <p:pic>
        <p:nvPicPr>
          <p:cNvPr id="6" name="object 6"/>
          <p:cNvPicPr/>
          <p:nvPr/>
        </p:nvPicPr>
        <p:blipFill>
          <a:blip r:embed="rId5" cstate="print"/>
          <a:stretch>
            <a:fillRect/>
          </a:stretch>
        </p:blipFill>
        <p:spPr>
          <a:xfrm>
            <a:off x="3616113" y="5357172"/>
            <a:ext cx="2556087" cy="3138173"/>
          </a:xfrm>
          <a:prstGeom prst="rect">
            <a:avLst/>
          </a:prstGeom>
        </p:spPr>
      </p:pic>
      <p:sp>
        <p:nvSpPr>
          <p:cNvPr id="7" name="object 7"/>
          <p:cNvSpPr txBox="1"/>
          <p:nvPr/>
        </p:nvSpPr>
        <p:spPr>
          <a:xfrm>
            <a:off x="685800" y="8610600"/>
            <a:ext cx="5170308" cy="212879"/>
          </a:xfrm>
          <a:prstGeom prst="rect">
            <a:avLst/>
          </a:prstGeom>
        </p:spPr>
        <p:txBody>
          <a:bodyPr vert="horz" wrap="square" lIns="0" tIns="12700" rIns="0" bIns="0" rtlCol="0">
            <a:spAutoFit/>
          </a:bodyPr>
          <a:lstStyle/>
          <a:p>
            <a:pPr marL="12700">
              <a:lnSpc>
                <a:spcPct val="100000"/>
              </a:lnSpc>
              <a:spcBef>
                <a:spcPts val="100"/>
              </a:spcBef>
            </a:pPr>
            <a:r>
              <a:rPr sz="1300" b="1" dirty="0">
                <a:latin typeface="Helvetica" pitchFamily="2" charset="0"/>
                <a:cs typeface="Arial"/>
              </a:rPr>
              <a:t>Reported Cases of Early Fire Suppression Using UFEC</a:t>
            </a:r>
          </a:p>
        </p:txBody>
      </p:sp>
      <p:sp>
        <p:nvSpPr>
          <p:cNvPr id="10" name="object 3">
            <a:extLst>
              <a:ext uri="{FF2B5EF4-FFF2-40B4-BE49-F238E27FC236}">
                <a16:creationId xmlns:a16="http://schemas.microsoft.com/office/drawing/2014/main" xmlns="" id="{642C2A7E-2CD2-5CA2-F1A9-6A5658E314E4}"/>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1" name="object 18">
            <a:extLst>
              <a:ext uri="{FF2B5EF4-FFF2-40B4-BE49-F238E27FC236}">
                <a16:creationId xmlns:a16="http://schemas.microsoft.com/office/drawing/2014/main" xmlns="" id="{1668D16C-6719-E68A-AE76-3D4DC2A39195}"/>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2" name="TextBox 11">
            <a:extLst>
              <a:ext uri="{FF2B5EF4-FFF2-40B4-BE49-F238E27FC236}">
                <a16:creationId xmlns:a16="http://schemas.microsoft.com/office/drawing/2014/main" xmlns="" id="{80F4DE20-27FE-3839-836B-BC1B01BE8A86}"/>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a:t>
            </a:r>
            <a:r>
              <a:rPr lang="en-US" altLang="ko-KR" sz="4000" b="1" dirty="0">
                <a:latin typeface="Helvetica" pitchFamily="2" charset="0"/>
                <a:cs typeface="Arial"/>
              </a:rPr>
              <a:t>6</a:t>
            </a:r>
            <a:endParaRPr lang="en-US" sz="4000" dirty="0"/>
          </a:p>
        </p:txBody>
      </p:sp>
      <p:sp>
        <p:nvSpPr>
          <p:cNvPr id="13" name="TextBox 12">
            <a:extLst>
              <a:ext uri="{FF2B5EF4-FFF2-40B4-BE49-F238E27FC236}">
                <a16:creationId xmlns:a16="http://schemas.microsoft.com/office/drawing/2014/main" xmlns="" id="{B045ACB7-87F2-D0C6-706C-42EA684946E4}"/>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Media Coverage</a:t>
            </a:r>
          </a:p>
          <a:p>
            <a:r>
              <a:rPr lang="en-US" b="1" dirty="0">
                <a:latin typeface="Helvetica" pitchFamily="2" charset="0"/>
                <a:cs typeface="Arial"/>
              </a:rPr>
              <a:t>On Fire Safety</a:t>
            </a:r>
            <a:endParaRPr lang="en-US" b="1" dirty="0">
              <a:latin typeface="Helvetica"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1566749"/>
            <a:ext cx="5562600" cy="7065204"/>
          </a:xfrm>
          <a:prstGeom prst="rect">
            <a:avLst/>
          </a:prstGeom>
        </p:spPr>
        <p:txBody>
          <a:bodyPr vert="horz" wrap="square" lIns="0" tIns="40005" rIns="0" bIns="0" rtlCol="0">
            <a:spAutoFit/>
          </a:bodyPr>
          <a:lstStyle/>
          <a:p>
            <a:pPr algn="l">
              <a:lnSpc>
                <a:spcPts val="1740"/>
              </a:lnSpc>
              <a:spcBef>
                <a:spcPts val="315"/>
              </a:spcBef>
              <a:tabLst>
                <a:tab pos="594995" algn="l"/>
                <a:tab pos="953135" algn="l"/>
                <a:tab pos="1318895" algn="l"/>
                <a:tab pos="2274570" algn="l"/>
                <a:tab pos="2553335" algn="l"/>
                <a:tab pos="3655695" algn="l"/>
                <a:tab pos="4236085" algn="l"/>
                <a:tab pos="5321935" algn="l"/>
              </a:tabLst>
            </a:pPr>
            <a:r>
              <a:rPr sz="1400" b="1" dirty="0">
                <a:latin typeface="Helvetica" pitchFamily="2" charset="0"/>
                <a:cs typeface="Arial"/>
              </a:rPr>
              <a:t>What	are	the	advantages</a:t>
            </a:r>
            <a:r>
              <a:rPr lang="en-US" sz="1400" b="1" dirty="0">
                <a:latin typeface="Helvetica" pitchFamily="2" charset="0"/>
                <a:cs typeface="Arial"/>
              </a:rPr>
              <a:t> </a:t>
            </a:r>
            <a:r>
              <a:rPr sz="1400" b="1" dirty="0">
                <a:latin typeface="Helvetica" pitchFamily="2" charset="0"/>
                <a:cs typeface="Arial"/>
              </a:rPr>
              <a:t>of</a:t>
            </a:r>
            <a:r>
              <a:rPr lang="en-US" sz="1400" b="1" dirty="0">
                <a:latin typeface="Helvetica" pitchFamily="2" charset="0"/>
                <a:cs typeface="Arial"/>
              </a:rPr>
              <a:t> </a:t>
            </a:r>
            <a:r>
              <a:rPr sz="1400" b="1" dirty="0">
                <a:latin typeface="Helvetica" pitchFamily="2" charset="0"/>
                <a:cs typeface="Arial"/>
              </a:rPr>
              <a:t>Underground</a:t>
            </a:r>
            <a:r>
              <a:rPr lang="en-US" sz="1400" b="1" dirty="0">
                <a:latin typeface="Helvetica" pitchFamily="2" charset="0"/>
                <a:cs typeface="Arial"/>
              </a:rPr>
              <a:t> </a:t>
            </a:r>
            <a:r>
              <a:rPr sz="1400" b="1" dirty="0">
                <a:latin typeface="Helvetica" pitchFamily="2" charset="0"/>
                <a:cs typeface="Arial"/>
              </a:rPr>
              <a:t>Safety</a:t>
            </a:r>
            <a:r>
              <a:rPr lang="en-US" sz="1400" b="1" dirty="0">
                <a:latin typeface="Helvetica" pitchFamily="2" charset="0"/>
                <a:cs typeface="Arial"/>
              </a:rPr>
              <a:t> </a:t>
            </a:r>
            <a:r>
              <a:rPr sz="1400" b="1" dirty="0">
                <a:latin typeface="Helvetica" pitchFamily="2" charset="0"/>
                <a:cs typeface="Arial"/>
              </a:rPr>
              <a:t>Cabinet</a:t>
            </a:r>
            <a:r>
              <a:rPr lang="en-US" sz="1400" b="1" dirty="0">
                <a:latin typeface="Helvetica" pitchFamily="2" charset="0"/>
                <a:cs typeface="Arial"/>
              </a:rPr>
              <a:t> </a:t>
            </a:r>
            <a:r>
              <a:rPr sz="1400" b="1" dirty="0">
                <a:latin typeface="Helvetica" pitchFamily="2" charset="0"/>
                <a:cs typeface="Arial"/>
              </a:rPr>
              <a:t>(USC)</a:t>
            </a:r>
            <a:r>
              <a:rPr lang="en-US" sz="1400" b="1" dirty="0">
                <a:latin typeface="Helvetica" pitchFamily="2" charset="0"/>
                <a:cs typeface="Arial"/>
              </a:rPr>
              <a:t> </a:t>
            </a:r>
            <a:r>
              <a:rPr sz="1400" b="1" dirty="0">
                <a:latin typeface="Helvetica" pitchFamily="2" charset="0"/>
                <a:cs typeface="Arial"/>
              </a:rPr>
              <a:t>and</a:t>
            </a:r>
            <a:r>
              <a:rPr lang="en-US" sz="1400" dirty="0">
                <a:latin typeface="Helvetica" pitchFamily="2" charset="0"/>
                <a:cs typeface="Arial"/>
              </a:rPr>
              <a:t> </a:t>
            </a:r>
            <a:r>
              <a:rPr sz="1400" b="1" dirty="0">
                <a:latin typeface="Helvetica" pitchFamily="2" charset="0"/>
                <a:cs typeface="Arial"/>
              </a:rPr>
              <a:t>Underground Firefighting Equipment Cabinet</a:t>
            </a:r>
            <a:r>
              <a:rPr lang="en-US" sz="1400" b="1" dirty="0">
                <a:latin typeface="Helvetica" pitchFamily="2" charset="0"/>
                <a:cs typeface="Arial"/>
              </a:rPr>
              <a:t> </a:t>
            </a:r>
            <a:r>
              <a:rPr sz="1400" b="1" dirty="0">
                <a:latin typeface="Helvetica" pitchFamily="2" charset="0"/>
                <a:cs typeface="Arial"/>
              </a:rPr>
              <a:t>(UFEC)?</a:t>
            </a:r>
            <a:endParaRPr sz="1400" dirty="0">
              <a:latin typeface="Helvetica" pitchFamily="2" charset="0"/>
              <a:cs typeface="Arial"/>
            </a:endParaRPr>
          </a:p>
          <a:p>
            <a:pPr marL="183515" marR="6350" indent="-171450" algn="l">
              <a:lnSpc>
                <a:spcPts val="1740"/>
              </a:lnSpc>
              <a:spcBef>
                <a:spcPts val="819"/>
              </a:spcBef>
              <a:buFont typeface="AppleGothic"/>
              <a:buChar char="-"/>
              <a:tabLst>
                <a:tab pos="184785" algn="l"/>
              </a:tabLst>
            </a:pPr>
            <a:r>
              <a:rPr sz="1100" dirty="0">
                <a:latin typeface="Helvetica" pitchFamily="2" charset="0"/>
                <a:cs typeface="Arial"/>
              </a:rPr>
              <a:t>For USC, climate control features allow transformers to properly function even 	under extreme weather conditions.</a:t>
            </a:r>
          </a:p>
          <a:p>
            <a:pPr marL="183515" marR="5080" indent="-171450" algn="l">
              <a:lnSpc>
                <a:spcPts val="1740"/>
              </a:lnSpc>
              <a:spcBef>
                <a:spcPts val="790"/>
              </a:spcBef>
              <a:buFont typeface="AppleGothic"/>
              <a:buChar char="-"/>
              <a:tabLst>
                <a:tab pos="184785" algn="l"/>
              </a:tabLst>
            </a:pPr>
            <a:r>
              <a:rPr sz="1100" dirty="0">
                <a:latin typeface="Helvetica" pitchFamily="2" charset="0"/>
                <a:cs typeface="Arial"/>
              </a:rPr>
              <a:t>For UFEC, it can be installed in sites without any limitations, especially in 	heavily densed dwellings and outdoor traditional markets.</a:t>
            </a:r>
          </a:p>
          <a:p>
            <a:pPr algn="l">
              <a:lnSpc>
                <a:spcPts val="1740"/>
              </a:lnSpc>
              <a:buFont typeface="AppleGothic"/>
              <a:buChar char="-"/>
            </a:pPr>
            <a:endParaRPr sz="1400" dirty="0">
              <a:latin typeface="Helvetica" pitchFamily="2" charset="0"/>
              <a:cs typeface="Arial"/>
            </a:endParaRPr>
          </a:p>
          <a:p>
            <a:pPr marL="12700" algn="l">
              <a:lnSpc>
                <a:spcPts val="1740"/>
              </a:lnSpc>
              <a:spcBef>
                <a:spcPts val="1015"/>
              </a:spcBef>
            </a:pPr>
            <a:r>
              <a:rPr sz="1400" b="1" dirty="0">
                <a:latin typeface="Helvetica" pitchFamily="2" charset="0"/>
                <a:cs typeface="Arial"/>
              </a:rPr>
              <a:t>How long do USC and UFEC get to be installed?</a:t>
            </a:r>
            <a:endParaRPr sz="1400" dirty="0">
              <a:latin typeface="Helvetica" pitchFamily="2" charset="0"/>
              <a:cs typeface="Arial"/>
            </a:endParaRPr>
          </a:p>
          <a:p>
            <a:pPr marL="119380" indent="-106680" algn="l">
              <a:lnSpc>
                <a:spcPts val="1740"/>
              </a:lnSpc>
              <a:spcBef>
                <a:spcPts val="1010"/>
              </a:spcBef>
              <a:buChar char="-"/>
              <a:tabLst>
                <a:tab pos="119380" algn="l"/>
              </a:tabLst>
            </a:pPr>
            <a:r>
              <a:rPr sz="1100" dirty="0">
                <a:latin typeface="Helvetica" pitchFamily="2" charset="0"/>
                <a:cs typeface="Arial"/>
              </a:rPr>
              <a:t>It usually takes a day.</a:t>
            </a:r>
          </a:p>
          <a:p>
            <a:pPr algn="l">
              <a:lnSpc>
                <a:spcPts val="1740"/>
              </a:lnSpc>
              <a:buFont typeface="AppleGothic"/>
              <a:buChar char="-"/>
            </a:pPr>
            <a:endParaRPr sz="1400" dirty="0">
              <a:latin typeface="Helvetica" pitchFamily="2" charset="0"/>
              <a:cs typeface="Arial"/>
            </a:endParaRPr>
          </a:p>
          <a:p>
            <a:pPr marL="12700" algn="l">
              <a:lnSpc>
                <a:spcPts val="1740"/>
              </a:lnSpc>
              <a:spcBef>
                <a:spcPts val="1030"/>
              </a:spcBef>
            </a:pPr>
            <a:r>
              <a:rPr sz="1400" b="1" dirty="0">
                <a:latin typeface="Helvetica" pitchFamily="2" charset="0"/>
                <a:cs typeface="Arial"/>
              </a:rPr>
              <a:t>Are USC and UFEC safe in floods, heavy rain, or storms?</a:t>
            </a:r>
            <a:endParaRPr sz="1400" dirty="0">
              <a:latin typeface="Helvetica" pitchFamily="2" charset="0"/>
              <a:cs typeface="Arial"/>
            </a:endParaRPr>
          </a:p>
          <a:p>
            <a:pPr marL="119380" indent="-106680" algn="l">
              <a:lnSpc>
                <a:spcPts val="1740"/>
              </a:lnSpc>
              <a:spcBef>
                <a:spcPts val="1010"/>
              </a:spcBef>
              <a:buChar char="-"/>
              <a:tabLst>
                <a:tab pos="119380" algn="l"/>
              </a:tabLst>
            </a:pPr>
            <a:r>
              <a:rPr sz="1100" dirty="0">
                <a:latin typeface="Helvetica" pitchFamily="2" charset="0"/>
                <a:cs typeface="Arial"/>
              </a:rPr>
              <a:t>Completely waterproof, thus, immune to water submersion.</a:t>
            </a:r>
          </a:p>
          <a:p>
            <a:pPr algn="l">
              <a:lnSpc>
                <a:spcPts val="1740"/>
              </a:lnSpc>
              <a:buFont typeface="AppleGothic"/>
              <a:buChar char="-"/>
            </a:pPr>
            <a:endParaRPr sz="1400" dirty="0">
              <a:latin typeface="Helvetica" pitchFamily="2" charset="0"/>
              <a:cs typeface="Arial"/>
            </a:endParaRPr>
          </a:p>
          <a:p>
            <a:pPr marL="12700" algn="l">
              <a:lnSpc>
                <a:spcPts val="1740"/>
              </a:lnSpc>
              <a:spcBef>
                <a:spcPts val="1015"/>
              </a:spcBef>
            </a:pPr>
            <a:r>
              <a:rPr sz="1400" b="1" dirty="0">
                <a:latin typeface="Helvetica" pitchFamily="2" charset="0"/>
                <a:cs typeface="Arial"/>
              </a:rPr>
              <a:t>Do UFC and UFEC need electric power to get opened and closed?</a:t>
            </a:r>
            <a:endParaRPr sz="1400" dirty="0">
              <a:latin typeface="Helvetica" pitchFamily="2" charset="0"/>
              <a:cs typeface="Arial"/>
            </a:endParaRPr>
          </a:p>
          <a:p>
            <a:pPr marL="183515" marR="172720" indent="-171450" algn="l">
              <a:lnSpc>
                <a:spcPts val="1740"/>
              </a:lnSpc>
              <a:spcBef>
                <a:spcPts val="810"/>
              </a:spcBef>
              <a:buFont typeface="AppleGothic"/>
              <a:buChar char="-"/>
              <a:tabLst>
                <a:tab pos="184785" algn="l"/>
              </a:tabLst>
            </a:pPr>
            <a:r>
              <a:rPr sz="1100" dirty="0">
                <a:latin typeface="Helvetica" pitchFamily="2" charset="0"/>
                <a:cs typeface="Arial"/>
              </a:rPr>
              <a:t>Mechanically designed where no electrical power is needed to open and close the cabinet system.</a:t>
            </a:r>
            <a:endParaRPr lang="en-US" sz="1100" dirty="0">
              <a:latin typeface="Helvetica" pitchFamily="2" charset="0"/>
              <a:cs typeface="Arial"/>
            </a:endParaRPr>
          </a:p>
          <a:p>
            <a:pPr marL="183515" marR="172720" indent="-171450" algn="l">
              <a:lnSpc>
                <a:spcPts val="1740"/>
              </a:lnSpc>
              <a:spcBef>
                <a:spcPts val="810"/>
              </a:spcBef>
              <a:buFont typeface="AppleGothic"/>
              <a:buChar char="-"/>
              <a:tabLst>
                <a:tab pos="184785" algn="l"/>
              </a:tabLst>
            </a:pPr>
            <a:endParaRPr sz="1450" dirty="0">
              <a:latin typeface="Helvetica" pitchFamily="2" charset="0"/>
              <a:cs typeface="Arial"/>
            </a:endParaRPr>
          </a:p>
          <a:p>
            <a:pPr marL="12700" algn="l">
              <a:lnSpc>
                <a:spcPts val="1740"/>
              </a:lnSpc>
            </a:pPr>
            <a:r>
              <a:rPr sz="1400" b="1" dirty="0">
                <a:latin typeface="Helvetica" pitchFamily="2" charset="0"/>
                <a:cs typeface="Arial"/>
              </a:rPr>
              <a:t>What happens if buried transformer explode?</a:t>
            </a:r>
            <a:endParaRPr sz="1400" dirty="0">
              <a:latin typeface="Helvetica" pitchFamily="2" charset="0"/>
              <a:cs typeface="Arial"/>
            </a:endParaRPr>
          </a:p>
          <a:p>
            <a:pPr marL="183515" marR="283210" indent="-171450" algn="l">
              <a:lnSpc>
                <a:spcPts val="1740"/>
              </a:lnSpc>
              <a:spcBef>
                <a:spcPts val="825"/>
              </a:spcBef>
              <a:buFont typeface="AppleGothic"/>
              <a:buChar char="-"/>
              <a:tabLst>
                <a:tab pos="184785" algn="l"/>
              </a:tabLst>
            </a:pPr>
            <a:r>
              <a:rPr sz="1100" dirty="0">
                <a:latin typeface="Helvetica" pitchFamily="2" charset="0"/>
                <a:cs typeface="Arial"/>
              </a:rPr>
              <a:t>Decompression technology used where in case of transformer explosion; 	pressure will be transferred downward causing no damages to surface level.</a:t>
            </a:r>
            <a:endParaRPr lang="en-US" sz="1100" dirty="0">
              <a:latin typeface="Helvetica" pitchFamily="2" charset="0"/>
              <a:cs typeface="Arial"/>
            </a:endParaRPr>
          </a:p>
          <a:p>
            <a:pPr marL="183515" marR="283210" indent="-171450" algn="l">
              <a:lnSpc>
                <a:spcPts val="1740"/>
              </a:lnSpc>
              <a:spcBef>
                <a:spcPts val="825"/>
              </a:spcBef>
              <a:buFont typeface="AppleGothic"/>
              <a:buChar char="-"/>
              <a:tabLst>
                <a:tab pos="184785" algn="l"/>
              </a:tabLst>
            </a:pPr>
            <a:endParaRPr lang="en-US" sz="1100" b="1" dirty="0">
              <a:latin typeface="Helvetica" pitchFamily="2" charset="0"/>
              <a:cs typeface="Arial"/>
            </a:endParaRPr>
          </a:p>
          <a:p>
            <a:pPr marL="12065" marR="283210" algn="l">
              <a:lnSpc>
                <a:spcPts val="1740"/>
              </a:lnSpc>
              <a:spcBef>
                <a:spcPts val="825"/>
              </a:spcBef>
              <a:tabLst>
                <a:tab pos="184785" algn="l"/>
              </a:tabLst>
            </a:pPr>
            <a:r>
              <a:rPr sz="1400" b="1" dirty="0">
                <a:latin typeface="Helvetica" pitchFamily="2" charset="0"/>
                <a:cs typeface="Arial"/>
              </a:rPr>
              <a:t>What are the other advantages of installing USC and UFEC?</a:t>
            </a:r>
            <a:endParaRPr sz="1400" dirty="0">
              <a:latin typeface="Helvetica" pitchFamily="2" charset="0"/>
              <a:cs typeface="Arial"/>
            </a:endParaRPr>
          </a:p>
          <a:p>
            <a:pPr marL="183515" marR="440690" indent="-171450" algn="l">
              <a:lnSpc>
                <a:spcPts val="1740"/>
              </a:lnSpc>
              <a:spcBef>
                <a:spcPts val="819"/>
              </a:spcBef>
              <a:buFont typeface="AppleGothic"/>
              <a:buChar char="-"/>
              <a:tabLst>
                <a:tab pos="184785" algn="l"/>
              </a:tabLst>
            </a:pPr>
            <a:r>
              <a:rPr sz="1100" dirty="0">
                <a:latin typeface="Helvetica" pitchFamily="2" charset="0"/>
                <a:cs typeface="Arial"/>
              </a:rPr>
              <a:t>No protrusion on the street level eliminating power outage from head-on 	collisions.</a:t>
            </a:r>
          </a:p>
          <a:p>
            <a:pPr marL="167640" indent="-154940" algn="l">
              <a:lnSpc>
                <a:spcPts val="1740"/>
              </a:lnSpc>
              <a:spcBef>
                <a:spcPts val="1000"/>
              </a:spcBef>
              <a:buChar char="-"/>
              <a:tabLst>
                <a:tab pos="167640" algn="l"/>
              </a:tabLst>
            </a:pPr>
            <a:r>
              <a:rPr sz="1100" dirty="0">
                <a:latin typeface="Helvetica" pitchFamily="2" charset="0"/>
                <a:cs typeface="Arial"/>
              </a:rPr>
              <a:t>Minimum maintenance needed.</a:t>
            </a:r>
          </a:p>
        </p:txBody>
      </p:sp>
      <p:sp>
        <p:nvSpPr>
          <p:cNvPr id="3" name="object 3"/>
          <p:cNvSpPr txBox="1"/>
          <p:nvPr/>
        </p:nvSpPr>
        <p:spPr>
          <a:xfrm>
            <a:off x="1257300" y="8906481"/>
            <a:ext cx="625748" cy="258404"/>
          </a:xfrm>
          <a:prstGeom prst="rect">
            <a:avLst/>
          </a:prstGeom>
        </p:spPr>
        <p:txBody>
          <a:bodyPr vert="horz" wrap="square" lIns="0" tIns="12065" rIns="0" bIns="0" rtlCol="0">
            <a:spAutoFit/>
          </a:bodyPr>
          <a:lstStyle/>
          <a:p>
            <a:pPr marL="12700">
              <a:lnSpc>
                <a:spcPct val="100000"/>
              </a:lnSpc>
              <a:spcBef>
                <a:spcPts val="95"/>
              </a:spcBef>
            </a:pPr>
            <a:r>
              <a:rPr sz="1600" b="1" dirty="0">
                <a:solidFill>
                  <a:schemeClr val="accent2">
                    <a:lumMod val="75000"/>
                  </a:schemeClr>
                </a:solidFill>
                <a:latin typeface="Helvetica" pitchFamily="2" charset="0"/>
                <a:cs typeface="Arial"/>
              </a:rPr>
              <a:t>So…..</a:t>
            </a:r>
            <a:endParaRPr sz="1600" dirty="0">
              <a:solidFill>
                <a:schemeClr val="accent2">
                  <a:lumMod val="75000"/>
                </a:schemeClr>
              </a:solidFill>
              <a:latin typeface="Helvetica" pitchFamily="2" charset="0"/>
              <a:cs typeface="Arial"/>
            </a:endParaRPr>
          </a:p>
        </p:txBody>
      </p:sp>
      <p:sp>
        <p:nvSpPr>
          <p:cNvPr id="4" name="object 4"/>
          <p:cNvSpPr txBox="1"/>
          <p:nvPr/>
        </p:nvSpPr>
        <p:spPr>
          <a:xfrm>
            <a:off x="2012577" y="8903302"/>
            <a:ext cx="3996273" cy="258404"/>
          </a:xfrm>
          <a:prstGeom prst="rect">
            <a:avLst/>
          </a:prstGeom>
        </p:spPr>
        <p:txBody>
          <a:bodyPr vert="horz" wrap="square" lIns="0" tIns="12065" rIns="0" bIns="0" rtlCol="0">
            <a:spAutoFit/>
          </a:bodyPr>
          <a:lstStyle/>
          <a:p>
            <a:pPr marL="12700">
              <a:lnSpc>
                <a:spcPct val="100000"/>
              </a:lnSpc>
              <a:spcBef>
                <a:spcPts val="95"/>
              </a:spcBef>
            </a:pPr>
            <a:r>
              <a:rPr sz="1600" b="1" dirty="0">
                <a:solidFill>
                  <a:schemeClr val="accent2">
                    <a:lumMod val="75000"/>
                  </a:schemeClr>
                </a:solidFill>
                <a:latin typeface="Helvetica" pitchFamily="2" charset="0"/>
                <a:cs typeface="Arial"/>
              </a:rPr>
              <a:t>Trust KORSI and stay calm &amp; SAFE!!</a:t>
            </a:r>
            <a:endParaRPr sz="1600" dirty="0">
              <a:solidFill>
                <a:schemeClr val="accent2">
                  <a:lumMod val="75000"/>
                </a:schemeClr>
              </a:solidFill>
              <a:latin typeface="Helvetica" pitchFamily="2" charset="0"/>
              <a:cs typeface="Arial"/>
            </a:endParaRPr>
          </a:p>
        </p:txBody>
      </p:sp>
      <p:sp>
        <p:nvSpPr>
          <p:cNvPr id="11" name="object 3">
            <a:extLst>
              <a:ext uri="{FF2B5EF4-FFF2-40B4-BE49-F238E27FC236}">
                <a16:creationId xmlns:a16="http://schemas.microsoft.com/office/drawing/2014/main" xmlns="" id="{8BB0A394-4768-341E-D2CD-9762F450480B}"/>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2" name="object 18">
            <a:extLst>
              <a:ext uri="{FF2B5EF4-FFF2-40B4-BE49-F238E27FC236}">
                <a16:creationId xmlns:a16="http://schemas.microsoft.com/office/drawing/2014/main" xmlns="" id="{DE361B40-19F8-BC6A-036C-EDDD22E3D844}"/>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5" name="TextBox 4">
            <a:extLst>
              <a:ext uri="{FF2B5EF4-FFF2-40B4-BE49-F238E27FC236}">
                <a16:creationId xmlns:a16="http://schemas.microsoft.com/office/drawing/2014/main" xmlns="" id="{63065528-62D2-21E0-5CE5-5B8136CBE9E8}"/>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a:t>
            </a:r>
            <a:r>
              <a:rPr lang="en-US" altLang="ko-KR" sz="4000" b="1" dirty="0">
                <a:latin typeface="Helvetica" pitchFamily="2" charset="0"/>
                <a:cs typeface="Arial"/>
              </a:rPr>
              <a:t>6</a:t>
            </a:r>
            <a:endParaRPr lang="en-US" sz="4000" dirty="0"/>
          </a:p>
        </p:txBody>
      </p:sp>
      <p:sp>
        <p:nvSpPr>
          <p:cNvPr id="10" name="TextBox 9">
            <a:extLst>
              <a:ext uri="{FF2B5EF4-FFF2-40B4-BE49-F238E27FC236}">
                <a16:creationId xmlns:a16="http://schemas.microsoft.com/office/drawing/2014/main" xmlns="" id="{295C37E7-1480-5FFC-1AE8-A1D52232CFED}"/>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Media Coverage</a:t>
            </a:r>
          </a:p>
          <a:p>
            <a:r>
              <a:rPr lang="en-US" b="1" dirty="0">
                <a:latin typeface="Helvetica" pitchFamily="2" charset="0"/>
                <a:cs typeface="Arial"/>
              </a:rPr>
              <a:t>Frequently Asked Questions (FAQ)</a:t>
            </a:r>
            <a:endParaRPr lang="en-US" b="1" dirty="0">
              <a:latin typeface="Helvetica"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33131" y="3009900"/>
            <a:ext cx="4296537" cy="4746620"/>
          </a:xfrm>
          <a:prstGeom prst="rect">
            <a:avLst/>
          </a:prstGeom>
        </p:spPr>
        <p:txBody>
          <a:bodyPr vert="horz" wrap="square" lIns="0" tIns="12700" rIns="0" bIns="0" rtlCol="0">
            <a:spAutoFit/>
          </a:bodyPr>
          <a:lstStyle/>
          <a:p>
            <a:pPr marL="25400">
              <a:lnSpc>
                <a:spcPct val="150000"/>
              </a:lnSpc>
              <a:spcBef>
                <a:spcPts val="100"/>
              </a:spcBef>
            </a:pPr>
            <a:r>
              <a:rPr sz="1600" b="1" dirty="0">
                <a:latin typeface="Helvetica" pitchFamily="2" charset="0"/>
                <a:cs typeface="Arial"/>
              </a:rPr>
              <a:t>KOREA SAFETY INDUSTRY INC. (KORSI)</a:t>
            </a:r>
            <a:endParaRPr lang="en-US" sz="1600" b="1" dirty="0">
              <a:latin typeface="Helvetica" pitchFamily="2" charset="0"/>
              <a:cs typeface="Arial"/>
            </a:endParaRPr>
          </a:p>
          <a:p>
            <a:pPr marL="25400">
              <a:lnSpc>
                <a:spcPct val="150000"/>
              </a:lnSpc>
              <a:spcBef>
                <a:spcPts val="100"/>
              </a:spcBef>
            </a:pPr>
            <a:endParaRPr sz="1300" dirty="0">
              <a:latin typeface="Helvetica" pitchFamily="2" charset="0"/>
              <a:cs typeface="Arial"/>
            </a:endParaRPr>
          </a:p>
          <a:p>
            <a:pPr marL="69215">
              <a:lnSpc>
                <a:spcPct val="150000"/>
              </a:lnSpc>
              <a:spcBef>
                <a:spcPts val="1435"/>
              </a:spcBef>
            </a:pPr>
            <a:r>
              <a:rPr sz="1300" b="1" dirty="0">
                <a:latin typeface="Helvetica" pitchFamily="2" charset="0"/>
                <a:cs typeface="Arial"/>
              </a:rPr>
              <a:t>Contact Us</a:t>
            </a:r>
            <a:endParaRPr sz="1300" dirty="0">
              <a:latin typeface="Helvetica" pitchFamily="2" charset="0"/>
              <a:cs typeface="Arial"/>
            </a:endParaRPr>
          </a:p>
          <a:p>
            <a:pPr>
              <a:lnSpc>
                <a:spcPct val="150000"/>
              </a:lnSpc>
              <a:spcBef>
                <a:spcPts val="15"/>
              </a:spcBef>
            </a:pPr>
            <a:endParaRPr lang="en-US" sz="1300" dirty="0">
              <a:latin typeface="Helvetica" pitchFamily="2" charset="0"/>
              <a:cs typeface="Arial"/>
            </a:endParaRPr>
          </a:p>
          <a:p>
            <a:pPr>
              <a:lnSpc>
                <a:spcPct val="150000"/>
              </a:lnSpc>
              <a:spcBef>
                <a:spcPts val="15"/>
              </a:spcBef>
            </a:pPr>
            <a:endParaRPr lang="en-US" sz="1300" dirty="0">
              <a:latin typeface="Helvetica" pitchFamily="2" charset="0"/>
              <a:cs typeface="Arial"/>
            </a:endParaRPr>
          </a:p>
          <a:p>
            <a:pPr>
              <a:lnSpc>
                <a:spcPct val="150000"/>
              </a:lnSpc>
              <a:spcBef>
                <a:spcPts val="15"/>
              </a:spcBef>
            </a:pPr>
            <a:endParaRPr lang="en-US" sz="1300" dirty="0">
              <a:latin typeface="Helvetica" pitchFamily="2" charset="0"/>
              <a:cs typeface="Arial"/>
            </a:endParaRPr>
          </a:p>
          <a:p>
            <a:pPr>
              <a:lnSpc>
                <a:spcPct val="150000"/>
              </a:lnSpc>
              <a:spcBef>
                <a:spcPts val="15"/>
              </a:spcBef>
            </a:pPr>
            <a:endParaRPr lang="en-US" sz="1300" dirty="0">
              <a:latin typeface="Helvetica" pitchFamily="2" charset="0"/>
              <a:cs typeface="Arial"/>
            </a:endParaRPr>
          </a:p>
          <a:p>
            <a:pPr>
              <a:lnSpc>
                <a:spcPct val="150000"/>
              </a:lnSpc>
              <a:spcBef>
                <a:spcPts val="15"/>
              </a:spcBef>
            </a:pPr>
            <a:endParaRPr lang="en-US" sz="1300" dirty="0">
              <a:latin typeface="Helvetica" pitchFamily="2" charset="0"/>
              <a:cs typeface="Arial"/>
            </a:endParaRPr>
          </a:p>
          <a:p>
            <a:pPr>
              <a:lnSpc>
                <a:spcPct val="150000"/>
              </a:lnSpc>
              <a:spcBef>
                <a:spcPts val="15"/>
              </a:spcBef>
            </a:pPr>
            <a:endParaRPr lang="en-US" sz="1300" dirty="0">
              <a:latin typeface="Helvetica" pitchFamily="2" charset="0"/>
              <a:cs typeface="Arial"/>
            </a:endParaRPr>
          </a:p>
          <a:p>
            <a:pPr>
              <a:lnSpc>
                <a:spcPct val="150000"/>
              </a:lnSpc>
              <a:spcBef>
                <a:spcPts val="15"/>
              </a:spcBef>
            </a:pPr>
            <a:endParaRPr lang="en-US" sz="1300" dirty="0">
              <a:latin typeface="Helvetica" pitchFamily="2" charset="0"/>
              <a:cs typeface="Arial"/>
            </a:endParaRPr>
          </a:p>
          <a:p>
            <a:pPr>
              <a:lnSpc>
                <a:spcPct val="150000"/>
              </a:lnSpc>
              <a:spcBef>
                <a:spcPts val="15"/>
              </a:spcBef>
            </a:pPr>
            <a:endParaRPr sz="1300" dirty="0">
              <a:latin typeface="Helvetica" pitchFamily="2" charset="0"/>
              <a:cs typeface="Arial"/>
            </a:endParaRPr>
          </a:p>
          <a:p>
            <a:pPr marL="69215">
              <a:lnSpc>
                <a:spcPct val="150000"/>
              </a:lnSpc>
            </a:pPr>
            <a:r>
              <a:rPr sz="1300" b="1" dirty="0">
                <a:latin typeface="Helvetica" pitchFamily="2" charset="0"/>
                <a:cs typeface="Arial"/>
              </a:rPr>
              <a:t>Korea Safety Industry Inc.</a:t>
            </a:r>
            <a:endParaRPr sz="1300" dirty="0">
              <a:latin typeface="Helvetica" pitchFamily="2" charset="0"/>
              <a:cs typeface="Arial"/>
            </a:endParaRPr>
          </a:p>
          <a:p>
            <a:pPr marL="69215" marR="403225">
              <a:lnSpc>
                <a:spcPct val="150000"/>
              </a:lnSpc>
              <a:spcBef>
                <a:spcPts val="15"/>
              </a:spcBef>
            </a:pPr>
            <a:r>
              <a:rPr sz="1300" b="1" dirty="0">
                <a:latin typeface="Helvetica" pitchFamily="2" charset="0"/>
                <a:cs typeface="Arial"/>
              </a:rPr>
              <a:t>Suite #6 and #7, 1</a:t>
            </a:r>
            <a:r>
              <a:rPr sz="1300" b="1" baseline="24305" dirty="0">
                <a:latin typeface="Helvetica" pitchFamily="2" charset="0"/>
                <a:cs typeface="Arial"/>
              </a:rPr>
              <a:t>st </a:t>
            </a:r>
            <a:r>
              <a:rPr sz="1300" b="1" dirty="0">
                <a:latin typeface="Helvetica" pitchFamily="2" charset="0"/>
                <a:cs typeface="Arial"/>
              </a:rPr>
              <a:t>FL, 83 Wirye-Daero, </a:t>
            </a:r>
            <a:endParaRPr lang="en-US" sz="1300" b="1" dirty="0">
              <a:latin typeface="Helvetica" pitchFamily="2" charset="0"/>
              <a:cs typeface="Arial"/>
            </a:endParaRPr>
          </a:p>
          <a:p>
            <a:pPr marL="69215" marR="403225">
              <a:lnSpc>
                <a:spcPct val="150000"/>
              </a:lnSpc>
              <a:spcBef>
                <a:spcPts val="15"/>
              </a:spcBef>
            </a:pPr>
            <a:r>
              <a:rPr sz="1300" b="1" dirty="0" err="1">
                <a:latin typeface="Helvetica" pitchFamily="2" charset="0"/>
                <a:cs typeface="Arial"/>
              </a:rPr>
              <a:t>Sujeong-gu</a:t>
            </a:r>
            <a:r>
              <a:rPr sz="1300" b="1" dirty="0">
                <a:latin typeface="Helvetica" pitchFamily="2" charset="0"/>
                <a:cs typeface="Arial"/>
              </a:rPr>
              <a:t>, </a:t>
            </a:r>
            <a:r>
              <a:rPr sz="1300" b="1" dirty="0" err="1">
                <a:latin typeface="Helvetica" pitchFamily="2" charset="0"/>
                <a:cs typeface="Arial"/>
              </a:rPr>
              <a:t>Songnam-si</a:t>
            </a:r>
            <a:r>
              <a:rPr sz="1300" b="1" dirty="0">
                <a:latin typeface="Helvetica" pitchFamily="2" charset="0"/>
                <a:cs typeface="Arial"/>
              </a:rPr>
              <a:t>,</a:t>
            </a:r>
            <a:r>
              <a:rPr lang="en-US" sz="1300" dirty="0">
                <a:latin typeface="Helvetica" pitchFamily="2" charset="0"/>
                <a:cs typeface="Arial"/>
              </a:rPr>
              <a:t> </a:t>
            </a:r>
          </a:p>
          <a:p>
            <a:pPr marL="69215" marR="403225">
              <a:lnSpc>
                <a:spcPct val="150000"/>
              </a:lnSpc>
              <a:spcBef>
                <a:spcPts val="15"/>
              </a:spcBef>
            </a:pPr>
            <a:r>
              <a:rPr sz="1300" b="1" dirty="0">
                <a:latin typeface="Helvetica" pitchFamily="2" charset="0"/>
                <a:cs typeface="Arial"/>
              </a:rPr>
              <a:t>Gyeonggi-do, Korea</a:t>
            </a:r>
            <a:endParaRPr sz="1300" dirty="0">
              <a:latin typeface="Helvetica" pitchFamily="2" charset="0"/>
              <a:cs typeface="Arial"/>
            </a:endParaRPr>
          </a:p>
        </p:txBody>
      </p:sp>
      <p:sp>
        <p:nvSpPr>
          <p:cNvPr id="6" name="object 3">
            <a:extLst>
              <a:ext uri="{FF2B5EF4-FFF2-40B4-BE49-F238E27FC236}">
                <a16:creationId xmlns:a16="http://schemas.microsoft.com/office/drawing/2014/main" xmlns="" id="{AEAE2BD0-368E-84EF-556B-0FEB31E95DEA}"/>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7" name="object 18">
            <a:extLst>
              <a:ext uri="{FF2B5EF4-FFF2-40B4-BE49-F238E27FC236}">
                <a16:creationId xmlns:a16="http://schemas.microsoft.com/office/drawing/2014/main" xmlns="" id="{A0AEBA9D-411C-5B99-46F8-04A40C17EBEA}"/>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3" name="object 2">
            <a:extLst>
              <a:ext uri="{FF2B5EF4-FFF2-40B4-BE49-F238E27FC236}">
                <a16:creationId xmlns:a16="http://schemas.microsoft.com/office/drawing/2014/main" xmlns="" id="{EECB7827-CAF8-BB94-9F05-4B44877188A2}"/>
              </a:ext>
            </a:extLst>
          </p:cNvPr>
          <p:cNvSpPr txBox="1"/>
          <p:nvPr/>
        </p:nvSpPr>
        <p:spPr>
          <a:xfrm>
            <a:off x="1447800" y="1698734"/>
            <a:ext cx="1905000"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chemeClr val="tx1"/>
                </a:solidFill>
                <a:latin typeface="Helvetica" pitchFamily="2" charset="0"/>
                <a:cs typeface="Arial"/>
              </a:rPr>
              <a:t>contact us</a:t>
            </a:r>
            <a:endParaRPr sz="2400" b="1" dirty="0">
              <a:solidFill>
                <a:schemeClr val="tx1"/>
              </a:solidFill>
              <a:latin typeface="Helvetica" pitchFamily="2" charset="0"/>
              <a:cs typeface="Arial"/>
            </a:endParaRPr>
          </a:p>
        </p:txBody>
      </p:sp>
      <p:sp>
        <p:nvSpPr>
          <p:cNvPr id="5" name="TextBox 4">
            <a:extLst>
              <a:ext uri="{FF2B5EF4-FFF2-40B4-BE49-F238E27FC236}">
                <a16:creationId xmlns:a16="http://schemas.microsoft.com/office/drawing/2014/main" xmlns="" id="{B09F3693-51C4-8448-6505-3ED3E14B333E}"/>
              </a:ext>
            </a:extLst>
          </p:cNvPr>
          <p:cNvSpPr txBox="1"/>
          <p:nvPr/>
        </p:nvSpPr>
        <p:spPr>
          <a:xfrm>
            <a:off x="2286000" y="4485764"/>
            <a:ext cx="3771900" cy="1648336"/>
          </a:xfrm>
          <a:prstGeom prst="rect">
            <a:avLst/>
          </a:prstGeom>
          <a:noFill/>
        </p:spPr>
        <p:txBody>
          <a:bodyPr wrap="square" rtlCol="0">
            <a:spAutoFit/>
          </a:bodyPr>
          <a:lstStyle/>
          <a:p>
            <a:pPr marL="69215" algn="l">
              <a:lnSpc>
                <a:spcPct val="150000"/>
              </a:lnSpc>
              <a:spcBef>
                <a:spcPts val="1020"/>
              </a:spcBef>
            </a:pPr>
            <a:r>
              <a:rPr lang="en-US" sz="1300" dirty="0">
                <a:latin typeface="Helvetica" pitchFamily="2" charset="0"/>
                <a:cs typeface="Arial"/>
              </a:rPr>
              <a:t>|</a:t>
            </a:r>
            <a:r>
              <a:rPr lang="en-US" sz="1300" b="1" dirty="0">
                <a:latin typeface="Helvetica" pitchFamily="2" charset="0"/>
                <a:cs typeface="Arial"/>
              </a:rPr>
              <a:t>  +82-31-759-1233</a:t>
            </a:r>
            <a:endParaRPr lang="en-US" sz="1300" dirty="0">
              <a:latin typeface="Helvetica" pitchFamily="2" charset="0"/>
              <a:cs typeface="Arial"/>
            </a:endParaRPr>
          </a:p>
          <a:p>
            <a:pPr marL="69215" algn="l">
              <a:lnSpc>
                <a:spcPct val="150000"/>
              </a:lnSpc>
              <a:spcBef>
                <a:spcPts val="1010"/>
              </a:spcBef>
              <a:tabLst>
                <a:tab pos="578485" algn="l"/>
              </a:tabLst>
            </a:pPr>
            <a:r>
              <a:rPr lang="en-US" sz="1300" dirty="0">
                <a:latin typeface="Helvetica" pitchFamily="2" charset="0"/>
                <a:cs typeface="Arial"/>
              </a:rPr>
              <a:t>|</a:t>
            </a:r>
            <a:r>
              <a:rPr lang="en-US" sz="1300" b="1" dirty="0">
                <a:latin typeface="Helvetica" pitchFamily="2" charset="0"/>
                <a:cs typeface="Arial"/>
              </a:rPr>
              <a:t>  +82-31-733-1190</a:t>
            </a:r>
          </a:p>
          <a:p>
            <a:pPr marL="69215" algn="l">
              <a:lnSpc>
                <a:spcPct val="150000"/>
              </a:lnSpc>
              <a:spcBef>
                <a:spcPts val="1010"/>
              </a:spcBef>
              <a:tabLst>
                <a:tab pos="578485" algn="l"/>
              </a:tabLst>
            </a:pPr>
            <a:r>
              <a:rPr lang="en-US" sz="1300" dirty="0">
                <a:latin typeface="Helvetica" pitchFamily="2" charset="0"/>
                <a:cs typeface="Arial"/>
              </a:rPr>
              <a:t>|</a:t>
            </a:r>
            <a:r>
              <a:rPr lang="en-US" sz="1300" b="1" dirty="0">
                <a:latin typeface="Helvetica" pitchFamily="2" charset="0"/>
                <a:cs typeface="Arial"/>
              </a:rPr>
              <a:t>  yang5315@naver.com</a:t>
            </a:r>
          </a:p>
          <a:p>
            <a:pPr marL="69215" algn="l">
              <a:lnSpc>
                <a:spcPct val="150000"/>
              </a:lnSpc>
              <a:spcBef>
                <a:spcPts val="1010"/>
              </a:spcBef>
              <a:tabLst>
                <a:tab pos="578485" algn="l"/>
              </a:tabLst>
            </a:pPr>
            <a:r>
              <a:rPr lang="en-US" sz="1300" dirty="0">
                <a:latin typeface="Helvetica" pitchFamily="2" charset="0"/>
                <a:cs typeface="Arial"/>
              </a:rPr>
              <a:t>|</a:t>
            </a:r>
            <a:r>
              <a:rPr lang="en-US" sz="1300" b="1" dirty="0">
                <a:latin typeface="Helvetica" pitchFamily="2" charset="0"/>
                <a:cs typeface="Arial"/>
              </a:rPr>
              <a:t>  </a:t>
            </a:r>
            <a:r>
              <a:rPr lang="en-US" sz="1300" b="1" dirty="0" err="1">
                <a:latin typeface="Helvetica" pitchFamily="2" charset="0"/>
                <a:cs typeface="Arial"/>
              </a:rPr>
              <a:t>www.korsi.co.kr</a:t>
            </a:r>
            <a:endParaRPr lang="en-US" sz="1300" b="1" dirty="0">
              <a:latin typeface="Helvetica" pitchFamily="2" charset="0"/>
              <a:cs typeface="Arial"/>
            </a:endParaRPr>
          </a:p>
        </p:txBody>
      </p:sp>
      <p:sp>
        <p:nvSpPr>
          <p:cNvPr id="8" name="TextBox 7">
            <a:extLst>
              <a:ext uri="{FF2B5EF4-FFF2-40B4-BE49-F238E27FC236}">
                <a16:creationId xmlns:a16="http://schemas.microsoft.com/office/drawing/2014/main" xmlns="" id="{CAE5E5F7-B07F-899B-7614-2241A11075A0}"/>
              </a:ext>
            </a:extLst>
          </p:cNvPr>
          <p:cNvSpPr txBox="1"/>
          <p:nvPr/>
        </p:nvSpPr>
        <p:spPr>
          <a:xfrm>
            <a:off x="-1333500" y="4485764"/>
            <a:ext cx="3771900" cy="1648336"/>
          </a:xfrm>
          <a:prstGeom prst="rect">
            <a:avLst/>
          </a:prstGeom>
          <a:noFill/>
        </p:spPr>
        <p:txBody>
          <a:bodyPr wrap="square" rtlCol="0">
            <a:spAutoFit/>
          </a:bodyPr>
          <a:lstStyle/>
          <a:p>
            <a:pPr marL="69215" algn="r">
              <a:lnSpc>
                <a:spcPct val="150000"/>
              </a:lnSpc>
              <a:spcBef>
                <a:spcPts val="1020"/>
              </a:spcBef>
            </a:pPr>
            <a:r>
              <a:rPr lang="en-US" sz="1300" b="1" dirty="0">
                <a:latin typeface="Helvetica" pitchFamily="2" charset="0"/>
                <a:cs typeface="Arial"/>
              </a:rPr>
              <a:t>Phone</a:t>
            </a:r>
            <a:endParaRPr lang="en-US" sz="1300" dirty="0">
              <a:latin typeface="Helvetica" pitchFamily="2" charset="0"/>
              <a:cs typeface="Arial"/>
            </a:endParaRPr>
          </a:p>
          <a:p>
            <a:pPr marL="69215" algn="r">
              <a:lnSpc>
                <a:spcPct val="150000"/>
              </a:lnSpc>
              <a:spcBef>
                <a:spcPts val="1010"/>
              </a:spcBef>
              <a:tabLst>
                <a:tab pos="578485" algn="l"/>
              </a:tabLst>
            </a:pPr>
            <a:r>
              <a:rPr lang="en-US" sz="1300" b="1" dirty="0">
                <a:latin typeface="Helvetica" pitchFamily="2" charset="0"/>
                <a:cs typeface="Arial"/>
              </a:rPr>
              <a:t>Fax</a:t>
            </a:r>
          </a:p>
          <a:p>
            <a:pPr marL="69215" algn="r">
              <a:lnSpc>
                <a:spcPct val="150000"/>
              </a:lnSpc>
              <a:spcBef>
                <a:spcPts val="1010"/>
              </a:spcBef>
              <a:tabLst>
                <a:tab pos="578485" algn="l"/>
              </a:tabLst>
            </a:pPr>
            <a:r>
              <a:rPr lang="en-US" sz="1300" b="1" dirty="0">
                <a:latin typeface="Helvetica" pitchFamily="2" charset="0"/>
                <a:cs typeface="Arial"/>
              </a:rPr>
              <a:t>Email</a:t>
            </a:r>
          </a:p>
          <a:p>
            <a:pPr marL="69215" algn="r">
              <a:lnSpc>
                <a:spcPct val="150000"/>
              </a:lnSpc>
              <a:spcBef>
                <a:spcPts val="1010"/>
              </a:spcBef>
              <a:tabLst>
                <a:tab pos="578485" algn="l"/>
              </a:tabLst>
            </a:pPr>
            <a:r>
              <a:rPr lang="en-US" sz="1300" b="1" dirty="0">
                <a:latin typeface="Helvetica" pitchFamily="2" charset="0"/>
                <a:cs typeface="Arial"/>
              </a:rPr>
              <a:t>Website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street with many wires and boxes&#10;&#10;Description automatically generated with medium confidence">
            <a:extLst>
              <a:ext uri="{FF2B5EF4-FFF2-40B4-BE49-F238E27FC236}">
                <a16:creationId xmlns:a16="http://schemas.microsoft.com/office/drawing/2014/main" xmlns="" id="{B0F694D0-D73F-2950-4F77-0CDAF842DE7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91915" y="-40842"/>
            <a:ext cx="7041830" cy="10011673"/>
          </a:xfrm>
          <a:prstGeom prst="rect">
            <a:avLst/>
          </a:prstGeom>
        </p:spPr>
      </p:pic>
      <p:sp>
        <p:nvSpPr>
          <p:cNvPr id="4" name="object 4"/>
          <p:cNvSpPr txBox="1"/>
          <p:nvPr/>
        </p:nvSpPr>
        <p:spPr>
          <a:xfrm>
            <a:off x="914400" y="2121605"/>
            <a:ext cx="5029200" cy="6565195"/>
          </a:xfrm>
          <a:prstGeom prst="rect">
            <a:avLst/>
          </a:prstGeom>
        </p:spPr>
        <p:txBody>
          <a:bodyPr vert="horz" wrap="square" lIns="0" tIns="12700" rIns="0" bIns="0" rtlCol="0">
            <a:spAutoFit/>
          </a:bodyPr>
          <a:lstStyle/>
          <a:p>
            <a:pPr marL="12700" marR="5080" algn="l">
              <a:lnSpc>
                <a:spcPct val="150000"/>
              </a:lnSpc>
              <a:spcBef>
                <a:spcPts val="100"/>
              </a:spcBef>
            </a:pPr>
            <a:r>
              <a:rPr lang="en-US" altLang="ko-KR" sz="1350" dirty="0">
                <a:latin typeface="Helvetica" pitchFamily="2" charset="0"/>
                <a:cs typeface="AppleGothic"/>
              </a:rPr>
              <a:t>As modern society undergoes rapid industrialization, the demand for electrical facilities has surged. This has led to the installation of public electrical equipment, such as transformers, street light distribution boxes, traffic signal distribution boxes, and electric vehicle charging stations, as well as fire fighting boxes.</a:t>
            </a:r>
          </a:p>
          <a:p>
            <a:pPr algn="l">
              <a:lnSpc>
                <a:spcPct val="150000"/>
              </a:lnSpc>
              <a:spcBef>
                <a:spcPts val="65"/>
              </a:spcBef>
            </a:pPr>
            <a:endParaRPr lang="en-US" altLang="ko-KR" sz="1350" dirty="0">
              <a:latin typeface="Helvetica" pitchFamily="2" charset="0"/>
              <a:cs typeface="AppleGothic"/>
            </a:endParaRPr>
          </a:p>
          <a:p>
            <a:pPr marL="12700" marR="188595" algn="l">
              <a:lnSpc>
                <a:spcPct val="150000"/>
              </a:lnSpc>
            </a:pPr>
            <a:r>
              <a:rPr lang="en-US" altLang="ko-KR" sz="1350" dirty="0">
                <a:latin typeface="Helvetica" pitchFamily="2" charset="0"/>
                <a:cs typeface="AppleGothic"/>
              </a:rPr>
              <a:t>While these facilities are necessary to provide electricity to cities and towns, they also pose a safety risk to citizens, especially during natural disasters such as typhoons, hurricanes or even sandstorms caused by climate change.</a:t>
            </a:r>
          </a:p>
          <a:p>
            <a:pPr algn="l">
              <a:lnSpc>
                <a:spcPct val="150000"/>
              </a:lnSpc>
              <a:spcBef>
                <a:spcPts val="60"/>
              </a:spcBef>
            </a:pPr>
            <a:endParaRPr lang="en-US" altLang="ko-KR" sz="1350" dirty="0">
              <a:latin typeface="Helvetica" pitchFamily="2" charset="0"/>
              <a:cs typeface="AppleGothic"/>
            </a:endParaRPr>
          </a:p>
          <a:p>
            <a:pPr marL="12700" algn="l">
              <a:lnSpc>
                <a:spcPct val="150000"/>
              </a:lnSpc>
            </a:pPr>
            <a:r>
              <a:rPr lang="en-US" altLang="ko-KR" sz="1350" dirty="0">
                <a:latin typeface="Helvetica" pitchFamily="2" charset="0"/>
                <a:cs typeface="AppleGothic"/>
              </a:rPr>
              <a:t>At Korea Safety Industry Inc.(KORSI),</a:t>
            </a:r>
          </a:p>
          <a:p>
            <a:pPr marL="12700" marR="21590" algn="l">
              <a:lnSpc>
                <a:spcPct val="150000"/>
              </a:lnSpc>
            </a:pPr>
            <a:r>
              <a:rPr lang="en-US" altLang="ko-KR" sz="1350" dirty="0">
                <a:latin typeface="Helvetica" pitchFamily="2" charset="0"/>
                <a:cs typeface="AppleGothic"/>
              </a:rPr>
              <a:t>we recognized this problem and developed the world's first Underground Safety Cabinet(USC) and Underground Firefighting Equipment Cabinet(UFEC). Our products can safely bury both electrical equipment and fire fighting equipment underground, enhancing safety and aesthetics in cities.</a:t>
            </a:r>
          </a:p>
          <a:p>
            <a:pPr algn="l">
              <a:lnSpc>
                <a:spcPct val="150000"/>
              </a:lnSpc>
              <a:spcBef>
                <a:spcPts val="60"/>
              </a:spcBef>
            </a:pPr>
            <a:endParaRPr lang="en-US" altLang="ko-KR" sz="1350" dirty="0">
              <a:latin typeface="Helvetica" pitchFamily="2" charset="0"/>
              <a:cs typeface="AppleGothic"/>
            </a:endParaRPr>
          </a:p>
          <a:p>
            <a:pPr marL="12700" marR="60325" algn="l">
              <a:lnSpc>
                <a:spcPct val="150000"/>
              </a:lnSpc>
              <a:spcBef>
                <a:spcPts val="5"/>
              </a:spcBef>
            </a:pPr>
            <a:r>
              <a:rPr lang="en-US" altLang="ko-KR" sz="1350" dirty="0">
                <a:latin typeface="Helvetica" pitchFamily="2" charset="0"/>
                <a:cs typeface="AppleGothic"/>
              </a:rPr>
              <a:t>By continuously improving our patented technologies and integrating them with complementary ones, we aspire to create a positive impact on society and contribute towards a safer future.</a:t>
            </a:r>
          </a:p>
        </p:txBody>
      </p:sp>
      <p:sp>
        <p:nvSpPr>
          <p:cNvPr id="10" name="object 3">
            <a:extLst>
              <a:ext uri="{FF2B5EF4-FFF2-40B4-BE49-F238E27FC236}">
                <a16:creationId xmlns:a16="http://schemas.microsoft.com/office/drawing/2014/main" xmlns="" id="{DE1ED49E-D1F3-24AB-C5C6-5C16D02A6257}"/>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1" name="object 18">
            <a:extLst>
              <a:ext uri="{FF2B5EF4-FFF2-40B4-BE49-F238E27FC236}">
                <a16:creationId xmlns:a16="http://schemas.microsoft.com/office/drawing/2014/main" xmlns="" id="{16578AE7-90A9-7957-7F3B-7B31E196500D}"/>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2" name="TextBox 1">
            <a:extLst>
              <a:ext uri="{FF2B5EF4-FFF2-40B4-BE49-F238E27FC236}">
                <a16:creationId xmlns:a16="http://schemas.microsoft.com/office/drawing/2014/main" xmlns="" id="{DE806FD8-B9E6-AD75-ABB4-488C0C67F39E}"/>
              </a:ext>
            </a:extLst>
          </p:cNvPr>
          <p:cNvSpPr txBox="1"/>
          <p:nvPr/>
        </p:nvSpPr>
        <p:spPr>
          <a:xfrm>
            <a:off x="896725" y="1050891"/>
            <a:ext cx="838200" cy="707886"/>
          </a:xfrm>
          <a:prstGeom prst="rect">
            <a:avLst/>
          </a:prstGeom>
          <a:noFill/>
        </p:spPr>
        <p:txBody>
          <a:bodyPr wrap="square" rtlCol="0">
            <a:spAutoFit/>
          </a:bodyPr>
          <a:lstStyle/>
          <a:p>
            <a:r>
              <a:rPr lang="en-US" sz="4000" b="1" dirty="0">
                <a:latin typeface="Helvetica" pitchFamily="2" charset="0"/>
                <a:cs typeface="Arial"/>
              </a:rPr>
              <a:t>01</a:t>
            </a:r>
            <a:endParaRPr lang="en-US" sz="4000" dirty="0"/>
          </a:p>
        </p:txBody>
      </p:sp>
      <p:sp>
        <p:nvSpPr>
          <p:cNvPr id="5" name="TextBox 4">
            <a:extLst>
              <a:ext uri="{FF2B5EF4-FFF2-40B4-BE49-F238E27FC236}">
                <a16:creationId xmlns:a16="http://schemas.microsoft.com/office/drawing/2014/main" xmlns="" id="{E0C9C9E3-A116-0949-FE88-FD8ED279914C}"/>
              </a:ext>
            </a:extLst>
          </p:cNvPr>
          <p:cNvSpPr txBox="1"/>
          <p:nvPr/>
        </p:nvSpPr>
        <p:spPr>
          <a:xfrm>
            <a:off x="1600200" y="1040249"/>
            <a:ext cx="4267200" cy="1169551"/>
          </a:xfrm>
          <a:prstGeom prst="rect">
            <a:avLst/>
          </a:prstGeom>
          <a:noFill/>
        </p:spPr>
        <p:txBody>
          <a:bodyPr wrap="square" rtlCol="0">
            <a:spAutoFit/>
          </a:bodyPr>
          <a:lstStyle/>
          <a:p>
            <a:pPr algn="l">
              <a:spcBef>
                <a:spcPts val="4200"/>
              </a:spcBef>
            </a:pPr>
            <a:r>
              <a:rPr lang="en-US" sz="2000" b="1" dirty="0">
                <a:latin typeface="Helvetica" pitchFamily="2" charset="0"/>
                <a:cs typeface="Arial"/>
              </a:rPr>
              <a:t>Company Introduction            About KORSI</a:t>
            </a:r>
            <a:endParaRPr lang="en-US" sz="2000" dirty="0">
              <a:latin typeface="Helvetica" pitchFamily="2" charset="0"/>
              <a:cs typeface="Arial"/>
            </a:endParaRPr>
          </a:p>
          <a:p>
            <a:pPr>
              <a:spcBef>
                <a:spcPts val="1200"/>
              </a:spcBef>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3">
            <a:extLst>
              <a:ext uri="{FF2B5EF4-FFF2-40B4-BE49-F238E27FC236}">
                <a16:creationId xmlns:a16="http://schemas.microsoft.com/office/drawing/2014/main" xmlns="" id="{1BC1FE93-CE8F-D9B8-545E-5BD032AF589A}"/>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9" name="object 18">
            <a:extLst>
              <a:ext uri="{FF2B5EF4-FFF2-40B4-BE49-F238E27FC236}">
                <a16:creationId xmlns:a16="http://schemas.microsoft.com/office/drawing/2014/main" xmlns="" id="{608B1126-03E9-556E-7D6D-B4A89B072C5A}"/>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16" name="TextBox 15">
            <a:extLst>
              <a:ext uri="{FF2B5EF4-FFF2-40B4-BE49-F238E27FC236}">
                <a16:creationId xmlns:a16="http://schemas.microsoft.com/office/drawing/2014/main" xmlns="" id="{BE765465-78A7-FD53-F42F-65CA5A601525}"/>
              </a:ext>
            </a:extLst>
          </p:cNvPr>
          <p:cNvSpPr txBox="1"/>
          <p:nvPr/>
        </p:nvSpPr>
        <p:spPr>
          <a:xfrm>
            <a:off x="354238" y="401211"/>
            <a:ext cx="838200" cy="707886"/>
          </a:xfrm>
          <a:prstGeom prst="rect">
            <a:avLst/>
          </a:prstGeom>
          <a:noFill/>
        </p:spPr>
        <p:txBody>
          <a:bodyPr wrap="square" rtlCol="0">
            <a:spAutoFit/>
          </a:bodyPr>
          <a:lstStyle/>
          <a:p>
            <a:r>
              <a:rPr lang="en-US" sz="4000" b="1" dirty="0">
                <a:latin typeface="Helvetica" pitchFamily="2" charset="0"/>
                <a:cs typeface="Arial"/>
              </a:rPr>
              <a:t>01</a:t>
            </a:r>
            <a:endParaRPr lang="en-US" sz="4000" dirty="0"/>
          </a:p>
        </p:txBody>
      </p:sp>
      <p:sp>
        <p:nvSpPr>
          <p:cNvPr id="17" name="TextBox 16">
            <a:extLst>
              <a:ext uri="{FF2B5EF4-FFF2-40B4-BE49-F238E27FC236}">
                <a16:creationId xmlns:a16="http://schemas.microsoft.com/office/drawing/2014/main" xmlns="" id="{0006B578-F711-48CC-930A-90B75DC00739}"/>
              </a:ext>
            </a:extLst>
          </p:cNvPr>
          <p:cNvSpPr txBox="1"/>
          <p:nvPr/>
        </p:nvSpPr>
        <p:spPr>
          <a:xfrm>
            <a:off x="1057713" y="444817"/>
            <a:ext cx="4267200" cy="707886"/>
          </a:xfrm>
          <a:prstGeom prst="rect">
            <a:avLst/>
          </a:prstGeom>
          <a:noFill/>
        </p:spPr>
        <p:txBody>
          <a:bodyPr wrap="square" rtlCol="0">
            <a:spAutoFit/>
          </a:bodyPr>
          <a:lstStyle/>
          <a:p>
            <a:pPr algn="l">
              <a:spcBef>
                <a:spcPts val="4200"/>
              </a:spcBef>
            </a:pPr>
            <a:r>
              <a:rPr lang="en-US" sz="2000" b="1" dirty="0">
                <a:latin typeface="Helvetica" pitchFamily="2" charset="0"/>
                <a:cs typeface="Arial"/>
              </a:rPr>
              <a:t>Company Introduction            Company History</a:t>
            </a:r>
            <a:endParaRPr lang="en-US" sz="2000" dirty="0"/>
          </a:p>
        </p:txBody>
      </p:sp>
      <p:sp>
        <p:nvSpPr>
          <p:cNvPr id="20" name="TextBox 19">
            <a:extLst>
              <a:ext uri="{FF2B5EF4-FFF2-40B4-BE49-F238E27FC236}">
                <a16:creationId xmlns:a16="http://schemas.microsoft.com/office/drawing/2014/main" xmlns="" id="{ADC0FAE2-338D-B378-29C6-FFD924C83C83}"/>
              </a:ext>
            </a:extLst>
          </p:cNvPr>
          <p:cNvSpPr txBox="1"/>
          <p:nvPr/>
        </p:nvSpPr>
        <p:spPr>
          <a:xfrm>
            <a:off x="1418787" y="1853035"/>
            <a:ext cx="5324913" cy="4890665"/>
          </a:xfrm>
          <a:prstGeom prst="rect">
            <a:avLst/>
          </a:prstGeom>
          <a:noFill/>
        </p:spPr>
        <p:txBody>
          <a:bodyPr wrap="square" lIns="91440" tIns="91440" rtlCol="0" anchor="ctr">
            <a:spAutoFit/>
          </a:bodyPr>
          <a:lstStyle/>
          <a:p>
            <a:r>
              <a:rPr lang="en-US" sz="900" dirty="0">
                <a:effectLst/>
                <a:latin typeface="Helvetica" pitchFamily="2" charset="0"/>
              </a:rPr>
              <a:t/>
            </a:r>
            <a:br>
              <a:rPr lang="en-US" sz="900" dirty="0">
                <a:effectLst/>
                <a:latin typeface="Helvetica" pitchFamily="2" charset="0"/>
              </a:rPr>
            </a:br>
            <a:endParaRPr lang="en-US" sz="900" dirty="0">
              <a:effectLst/>
              <a:latin typeface="Helvetica" pitchFamily="2" charset="0"/>
            </a:endParaRPr>
          </a:p>
          <a:p>
            <a:endParaRPr lang="en-US" sz="900" dirty="0">
              <a:effectLst/>
              <a:latin typeface="Helvetica" pitchFamily="2" charset="0"/>
            </a:endParaRPr>
          </a:p>
          <a:p>
            <a:r>
              <a:rPr lang="en-US" sz="900" dirty="0">
                <a:effectLst/>
                <a:latin typeface="Helvetica" pitchFamily="2" charset="0"/>
              </a:rPr>
              <a:t>Underground Safety Cabinet System registered for world patents – Japan, USA, China, Europe </a:t>
            </a:r>
          </a:p>
          <a:p>
            <a:endParaRPr lang="en-US" sz="900" dirty="0">
              <a:effectLst/>
              <a:latin typeface="Helvetica" pitchFamily="2" charset="0"/>
            </a:endParaRPr>
          </a:p>
          <a:p>
            <a:r>
              <a:rPr lang="en-US" sz="900" dirty="0">
                <a:effectLst/>
                <a:latin typeface="Helvetica" pitchFamily="2" charset="0"/>
              </a:rPr>
              <a:t>Approval for Underground Safety Cabinet (Traffic Signal Controller) from the National Police Agency </a:t>
            </a:r>
          </a:p>
          <a:p>
            <a:endParaRPr lang="en-US" sz="900" dirty="0">
              <a:effectLst/>
              <a:latin typeface="Helvetica" pitchFamily="2" charset="0"/>
            </a:endParaRPr>
          </a:p>
          <a:p>
            <a:r>
              <a:rPr lang="en-US" sz="900" dirty="0">
                <a:effectLst/>
                <a:latin typeface="Helvetica" pitchFamily="2" charset="0"/>
              </a:rPr>
              <a:t>Establishment of Korean Safety Industry Co., Ltd. </a:t>
            </a:r>
          </a:p>
          <a:p>
            <a:endParaRPr lang="en-US" sz="900" dirty="0">
              <a:effectLst/>
              <a:latin typeface="Helvetica" pitchFamily="2" charset="0"/>
            </a:endParaRPr>
          </a:p>
          <a:p>
            <a:r>
              <a:rPr lang="en-US" sz="900" dirty="0">
                <a:effectLst/>
                <a:latin typeface="Helvetica" pitchFamily="2" charset="0"/>
              </a:rPr>
              <a:t>3 years of Pilot Installation and KERI electric technology test/KEPCO standard purchase </a:t>
            </a:r>
          </a:p>
          <a:p>
            <a:r>
              <a:rPr lang="en-US" sz="900" dirty="0">
                <a:effectLst/>
                <a:latin typeface="Helvetica" pitchFamily="2" charset="0"/>
              </a:rPr>
              <a:t>specification established/ Full Implementation by Korea Electric Power Corporation </a:t>
            </a:r>
          </a:p>
          <a:p>
            <a:endParaRPr lang="en-US" sz="900" dirty="0">
              <a:effectLst/>
              <a:latin typeface="Helvetica" pitchFamily="2" charset="0"/>
            </a:endParaRPr>
          </a:p>
          <a:p>
            <a:r>
              <a:rPr lang="en-US" sz="900" dirty="0">
                <a:effectLst/>
                <a:latin typeface="Helvetica" pitchFamily="2" charset="0"/>
              </a:rPr>
              <a:t>Underground Safety Cabinet System (transformer) adopted as a trusted material item by Korea  </a:t>
            </a:r>
          </a:p>
          <a:p>
            <a:r>
              <a:rPr lang="en-US" sz="900" dirty="0">
                <a:effectLst/>
                <a:latin typeface="Helvetica" pitchFamily="2" charset="0"/>
              </a:rPr>
              <a:t>Electric Power Corporation </a:t>
            </a:r>
          </a:p>
          <a:p>
            <a:endParaRPr lang="en-US" sz="900" dirty="0">
              <a:effectLst/>
              <a:latin typeface="Helvetica" pitchFamily="2" charset="0"/>
            </a:endParaRPr>
          </a:p>
          <a:p>
            <a:r>
              <a:rPr lang="en-US" sz="900" dirty="0">
                <a:effectLst/>
                <a:latin typeface="Helvetica" pitchFamily="2" charset="0"/>
              </a:rPr>
              <a:t>Export of first Underground Safety Cabinet to Ho Chi Minh, Vietnam </a:t>
            </a:r>
          </a:p>
          <a:p>
            <a:endParaRPr lang="en-US" sz="900" dirty="0">
              <a:effectLst/>
              <a:latin typeface="Helvetica" pitchFamily="2" charset="0"/>
            </a:endParaRPr>
          </a:p>
          <a:p>
            <a:r>
              <a:rPr lang="en-US" sz="900" dirty="0">
                <a:effectLst/>
                <a:latin typeface="Helvetica" pitchFamily="2" charset="0"/>
              </a:rPr>
              <a:t>Contract for installation of one unit of Underground Safety Cabinets (electric vehicle charger) </a:t>
            </a:r>
          </a:p>
          <a:p>
            <a:r>
              <a:rPr lang="en-US" sz="900" dirty="0">
                <a:effectLst/>
                <a:latin typeface="Helvetica" pitchFamily="2" charset="0"/>
              </a:rPr>
              <a:t>in Seoul Jung-</a:t>
            </a:r>
            <a:r>
              <a:rPr lang="en-US" sz="900" dirty="0" err="1">
                <a:effectLst/>
                <a:latin typeface="Helvetica" pitchFamily="2" charset="0"/>
              </a:rPr>
              <a:t>gu</a:t>
            </a:r>
            <a:r>
              <a:rPr lang="en-US" sz="900" dirty="0">
                <a:effectLst/>
                <a:latin typeface="Helvetica" pitchFamily="2" charset="0"/>
              </a:rPr>
              <a:t> Da-dong, KEPCO (Seoul Regional Headquarters) </a:t>
            </a:r>
          </a:p>
          <a:p>
            <a:endParaRPr lang="en-US" sz="900" dirty="0">
              <a:effectLst/>
              <a:latin typeface="Helvetica" pitchFamily="2" charset="0"/>
            </a:endParaRPr>
          </a:p>
          <a:p>
            <a:r>
              <a:rPr lang="en-US" sz="900" dirty="0">
                <a:effectLst/>
                <a:latin typeface="Helvetica" pitchFamily="2" charset="0"/>
              </a:rPr>
              <a:t>Contract for installation of seven units of Underground Safety Cabinets System (transformer) </a:t>
            </a:r>
          </a:p>
          <a:p>
            <a:r>
              <a:rPr lang="en-US" sz="900" dirty="0">
                <a:effectLst/>
                <a:latin typeface="Helvetica" pitchFamily="2" charset="0"/>
              </a:rPr>
              <a:t>in Seoul Jung-</a:t>
            </a:r>
            <a:r>
              <a:rPr lang="en-US" sz="900" dirty="0" err="1">
                <a:effectLst/>
                <a:latin typeface="Helvetica" pitchFamily="2" charset="0"/>
              </a:rPr>
              <a:t>gu</a:t>
            </a:r>
            <a:r>
              <a:rPr lang="en-US" sz="900" dirty="0">
                <a:effectLst/>
                <a:latin typeface="Helvetica" pitchFamily="2" charset="0"/>
              </a:rPr>
              <a:t> </a:t>
            </a:r>
            <a:r>
              <a:rPr lang="en-US" sz="900" dirty="0" err="1">
                <a:effectLst/>
                <a:latin typeface="Helvetica" pitchFamily="2" charset="0"/>
              </a:rPr>
              <a:t>Namsoyounggil</a:t>
            </a:r>
            <a:r>
              <a:rPr lang="en-US" sz="900" dirty="0">
                <a:effectLst/>
                <a:latin typeface="Helvetica" pitchFamily="2" charset="0"/>
              </a:rPr>
              <a:t> - Seoul City Jung-</a:t>
            </a:r>
            <a:r>
              <a:rPr lang="en-US" sz="900" dirty="0" err="1">
                <a:effectLst/>
                <a:latin typeface="Helvetica" pitchFamily="2" charset="0"/>
              </a:rPr>
              <a:t>gu</a:t>
            </a:r>
            <a:r>
              <a:rPr lang="en-US" sz="900" dirty="0">
                <a:effectLst/>
                <a:latin typeface="Helvetica" pitchFamily="2" charset="0"/>
              </a:rPr>
              <a:t>/KEPCO </a:t>
            </a:r>
          </a:p>
          <a:p>
            <a:endParaRPr lang="en-US" sz="900" dirty="0">
              <a:effectLst/>
              <a:latin typeface="Helvetica" pitchFamily="2" charset="0"/>
            </a:endParaRPr>
          </a:p>
          <a:p>
            <a:r>
              <a:rPr lang="en-US" sz="900" dirty="0">
                <a:effectLst/>
                <a:latin typeface="Helvetica" pitchFamily="2" charset="0"/>
              </a:rPr>
              <a:t>Installation of 10 Underground Firefighting Equipment Cabinets (UFEC) </a:t>
            </a:r>
          </a:p>
          <a:p>
            <a:r>
              <a:rPr lang="en-US" sz="900" dirty="0">
                <a:effectLst/>
                <a:latin typeface="Helvetica" pitchFamily="2" charset="0"/>
              </a:rPr>
              <a:t>(citizen autonomous firefighting cabinets) - Seoul Metropolitan Fire &amp; Disaster Headquarters </a:t>
            </a:r>
          </a:p>
          <a:p>
            <a:r>
              <a:rPr lang="en-US" sz="900" dirty="0">
                <a:effectLst/>
                <a:latin typeface="Helvetica" pitchFamily="2" charset="0"/>
              </a:rPr>
              <a:t>(</a:t>
            </a:r>
            <a:r>
              <a:rPr lang="en-US" sz="900" dirty="0" err="1">
                <a:effectLst/>
                <a:latin typeface="Helvetica" pitchFamily="2" charset="0"/>
              </a:rPr>
              <a:t>Jongno</a:t>
            </a:r>
            <a:r>
              <a:rPr lang="en-US" sz="900" dirty="0">
                <a:effectLst/>
                <a:latin typeface="Helvetica" pitchFamily="2" charset="0"/>
              </a:rPr>
              <a:t>, Jung-</a:t>
            </a:r>
            <a:r>
              <a:rPr lang="en-US" sz="900" dirty="0" err="1">
                <a:effectLst/>
                <a:latin typeface="Helvetica" pitchFamily="2" charset="0"/>
              </a:rPr>
              <a:t>gu</a:t>
            </a:r>
            <a:r>
              <a:rPr lang="en-US" sz="900" dirty="0">
                <a:effectLst/>
                <a:latin typeface="Helvetica" pitchFamily="2" charset="0"/>
              </a:rPr>
              <a:t>, Yongsan, </a:t>
            </a:r>
            <a:r>
              <a:rPr lang="en-US" sz="900" dirty="0" err="1">
                <a:effectLst/>
                <a:latin typeface="Helvetica" pitchFamily="2" charset="0"/>
              </a:rPr>
              <a:t>Dongdaemun</a:t>
            </a:r>
            <a:r>
              <a:rPr lang="en-US" sz="900" dirty="0">
                <a:effectLst/>
                <a:latin typeface="Helvetica" pitchFamily="2" charset="0"/>
              </a:rPr>
              <a:t>, </a:t>
            </a:r>
            <a:r>
              <a:rPr lang="en-US" sz="900" dirty="0" err="1">
                <a:effectLst/>
                <a:latin typeface="Helvetica" pitchFamily="2" charset="0"/>
              </a:rPr>
              <a:t>Yeongdeungpo</a:t>
            </a:r>
            <a:r>
              <a:rPr lang="en-US" sz="900" dirty="0">
                <a:effectLst/>
                <a:latin typeface="Helvetica" pitchFamily="2" charset="0"/>
              </a:rPr>
              <a:t>) </a:t>
            </a:r>
          </a:p>
          <a:p>
            <a:endParaRPr lang="en-US" sz="900" dirty="0">
              <a:effectLst/>
              <a:latin typeface="Helvetica" pitchFamily="2" charset="0"/>
            </a:endParaRPr>
          </a:p>
          <a:p>
            <a:r>
              <a:rPr lang="en-US" sz="900" dirty="0">
                <a:effectLst/>
                <a:latin typeface="Helvetica" pitchFamily="2" charset="0"/>
              </a:rPr>
              <a:t>New S changes its name to Korean Safety System </a:t>
            </a:r>
          </a:p>
          <a:p>
            <a:endParaRPr lang="en-US" sz="900" dirty="0">
              <a:effectLst/>
              <a:latin typeface="Helvetica" pitchFamily="2" charset="0"/>
            </a:endParaRPr>
          </a:p>
          <a:p>
            <a:r>
              <a:rPr lang="en-US" sz="900" dirty="0">
                <a:effectLst/>
                <a:latin typeface="Helvetica" pitchFamily="2" charset="0"/>
              </a:rPr>
              <a:t>Contract for installation of five units of Underground Safety Cabinets for transformers </a:t>
            </a:r>
          </a:p>
          <a:p>
            <a:r>
              <a:rPr lang="en-US" sz="900" dirty="0">
                <a:effectLst/>
                <a:latin typeface="Helvetica" pitchFamily="2" charset="0"/>
              </a:rPr>
              <a:t>in </a:t>
            </a:r>
            <a:r>
              <a:rPr lang="en-US" sz="900" dirty="0" err="1">
                <a:effectLst/>
                <a:latin typeface="Helvetica" pitchFamily="2" charset="0"/>
              </a:rPr>
              <a:t>Jukdo</a:t>
            </a:r>
            <a:r>
              <a:rPr lang="en-US" sz="900" dirty="0">
                <a:effectLst/>
                <a:latin typeface="Helvetica" pitchFamily="2" charset="0"/>
              </a:rPr>
              <a:t> Market, Pohang, </a:t>
            </a:r>
            <a:r>
              <a:rPr lang="en-US" sz="900" dirty="0" err="1">
                <a:effectLst/>
                <a:latin typeface="Helvetica" pitchFamily="2" charset="0"/>
              </a:rPr>
              <a:t>Gyeongsangbuk</a:t>
            </a:r>
            <a:r>
              <a:rPr lang="en-US" sz="900" dirty="0">
                <a:effectLst/>
                <a:latin typeface="Helvetica" pitchFamily="2" charset="0"/>
              </a:rPr>
              <a:t>-do - Pohang City/ KEPCO </a:t>
            </a:r>
          </a:p>
          <a:p>
            <a:endParaRPr lang="en-US" sz="900" dirty="0">
              <a:effectLst/>
              <a:latin typeface="Helvetica" pitchFamily="2" charset="0"/>
            </a:endParaRPr>
          </a:p>
          <a:p>
            <a:r>
              <a:rPr lang="en-US" sz="900" dirty="0">
                <a:effectLst/>
                <a:latin typeface="Helvetica" pitchFamily="2" charset="0"/>
              </a:rPr>
              <a:t>Underground Firefighting Equipment Cabinet System 2 Patents, 1 Design registered </a:t>
            </a:r>
          </a:p>
          <a:p>
            <a:endParaRPr lang="en-US" sz="900" dirty="0">
              <a:effectLst/>
              <a:latin typeface="Helvetica" pitchFamily="2" charset="0"/>
            </a:endParaRPr>
          </a:p>
          <a:p>
            <a:r>
              <a:rPr lang="en-US" sz="900" dirty="0">
                <a:effectLst/>
                <a:latin typeface="Helvetica" pitchFamily="2" charset="0"/>
              </a:rPr>
              <a:t>Awarded the Minister of the Interior and Safety Award (Outstanding Product) </a:t>
            </a:r>
          </a:p>
          <a:p>
            <a:r>
              <a:rPr lang="en-US" sz="900" dirty="0">
                <a:effectLst/>
                <a:latin typeface="Helvetica" pitchFamily="2" charset="0"/>
              </a:rPr>
              <a:t>at the 19th Korea Safety Awards for Underground Firefighting Equipment Cabinet System </a:t>
            </a:r>
          </a:p>
          <a:p>
            <a:r>
              <a:rPr lang="en-US" sz="900" dirty="0">
                <a:effectLst/>
                <a:latin typeface="Helvetica" pitchFamily="2" charset="0"/>
              </a:rPr>
              <a:t>- National Fire Agency </a:t>
            </a:r>
          </a:p>
          <a:p>
            <a:endParaRPr lang="en-US" sz="900" dirty="0">
              <a:effectLst/>
              <a:latin typeface="Helvetica" pitchFamily="2" charset="0"/>
            </a:endParaRPr>
          </a:p>
          <a:p>
            <a:r>
              <a:rPr lang="en-US" sz="900" dirty="0">
                <a:effectLst/>
                <a:latin typeface="Helvetica" pitchFamily="2" charset="0"/>
              </a:rPr>
              <a:t>Selected for “</a:t>
            </a:r>
            <a:r>
              <a:rPr lang="en-US" sz="900" b="1" dirty="0">
                <a:effectLst/>
                <a:latin typeface="Helvetica" pitchFamily="2" charset="0"/>
              </a:rPr>
              <a:t>New Firefighting Technology</a:t>
            </a:r>
            <a:r>
              <a:rPr lang="en-US" sz="900" dirty="0">
                <a:effectLst/>
                <a:latin typeface="Helvetica" pitchFamily="2" charset="0"/>
              </a:rPr>
              <a:t>” - National Fire Agency </a:t>
            </a:r>
          </a:p>
          <a:p>
            <a:endParaRPr lang="en-US" sz="900" dirty="0">
              <a:effectLst/>
              <a:latin typeface="Helvetica" pitchFamily="2" charset="0"/>
            </a:endParaRPr>
          </a:p>
          <a:p>
            <a:r>
              <a:rPr lang="en-US" sz="900" dirty="0">
                <a:effectLst/>
                <a:latin typeface="Helvetica" pitchFamily="2" charset="0"/>
              </a:rPr>
              <a:t>Supplying Underground Firefighting Equipment Cabinets to Seoul, Incheon, Gyeonggi, Daejeon, </a:t>
            </a:r>
          </a:p>
          <a:p>
            <a:r>
              <a:rPr lang="en-US" sz="900" dirty="0">
                <a:effectLst/>
                <a:latin typeface="Helvetica" pitchFamily="2" charset="0"/>
              </a:rPr>
              <a:t>and Busan regions (</a:t>
            </a:r>
            <a:r>
              <a:rPr lang="en-US" sz="900" dirty="0" err="1">
                <a:effectLst/>
                <a:latin typeface="Helvetica" pitchFamily="2" charset="0"/>
              </a:rPr>
              <a:t>aroung</a:t>
            </a:r>
            <a:r>
              <a:rPr lang="en-US" sz="900" dirty="0">
                <a:effectLst/>
                <a:latin typeface="Helvetica" pitchFamily="2" charset="0"/>
              </a:rPr>
              <a:t> 400 boxes installed) </a:t>
            </a:r>
          </a:p>
          <a:p>
            <a:endParaRPr lang="en-US" sz="900" dirty="0">
              <a:effectLst/>
              <a:latin typeface="Helvetica" pitchFamily="2" charset="0"/>
            </a:endParaRPr>
          </a:p>
          <a:p>
            <a:r>
              <a:rPr lang="en-US" sz="900" dirty="0">
                <a:effectLst/>
                <a:latin typeface="Helvetica" pitchFamily="2" charset="0"/>
              </a:rPr>
              <a:t>Development of new technology products through collaboration with </a:t>
            </a:r>
            <a:r>
              <a:rPr lang="en-US" sz="900" dirty="0" err="1">
                <a:effectLst/>
                <a:latin typeface="Helvetica" pitchFamily="2" charset="0"/>
              </a:rPr>
              <a:t>Sawwave</a:t>
            </a:r>
            <a:r>
              <a:rPr lang="en-US" sz="900" dirty="0">
                <a:effectLst/>
                <a:latin typeface="Helvetica" pitchFamily="2" charset="0"/>
              </a:rPr>
              <a:t> Inc. </a:t>
            </a:r>
          </a:p>
          <a:p>
            <a:endParaRPr lang="en-US" sz="900" dirty="0"/>
          </a:p>
        </p:txBody>
      </p:sp>
      <p:sp>
        <p:nvSpPr>
          <p:cNvPr id="21" name="TextBox 20">
            <a:extLst>
              <a:ext uri="{FF2B5EF4-FFF2-40B4-BE49-F238E27FC236}">
                <a16:creationId xmlns:a16="http://schemas.microsoft.com/office/drawing/2014/main" xmlns="" id="{5749F2ED-12EB-A005-6EA2-F08D928335D4}"/>
              </a:ext>
            </a:extLst>
          </p:cNvPr>
          <p:cNvSpPr txBox="1"/>
          <p:nvPr/>
        </p:nvSpPr>
        <p:spPr>
          <a:xfrm>
            <a:off x="-1028700" y="843826"/>
            <a:ext cx="2400300" cy="6509474"/>
          </a:xfrm>
          <a:prstGeom prst="rect">
            <a:avLst/>
          </a:prstGeom>
          <a:noFill/>
        </p:spPr>
        <p:txBody>
          <a:bodyPr wrap="square" lIns="91440" tIns="91440" rtlCol="0" anchor="ctr">
            <a:spAutoFit/>
          </a:bodyPr>
          <a:lstStyle/>
          <a:p>
            <a:pPr algn="r"/>
            <a:r>
              <a:rPr lang="en-US" sz="900" dirty="0">
                <a:effectLst/>
                <a:latin typeface="Helvetica" pitchFamily="2" charset="0"/>
              </a:rPr>
              <a:t/>
            </a:r>
            <a:br>
              <a:rPr lang="en-US" sz="900" dirty="0">
                <a:effectLst/>
                <a:latin typeface="Helvetica" pitchFamily="2" charset="0"/>
              </a:rPr>
            </a:br>
            <a:endParaRPr lang="en-US" sz="900" dirty="0">
              <a:effectLst/>
              <a:latin typeface="Helvetica" pitchFamily="2" charset="0"/>
            </a:endParaRPr>
          </a:p>
          <a:p>
            <a:pPr algn="r"/>
            <a:endParaRPr lang="en-US" sz="900" b="1" dirty="0">
              <a:latin typeface="Helvetica" pitchFamily="2" charset="0"/>
            </a:endParaRPr>
          </a:p>
          <a:p>
            <a:pPr algn="r"/>
            <a:endParaRPr lang="en-US" sz="900" b="1" dirty="0">
              <a:latin typeface="Helvetica" pitchFamily="2" charset="0"/>
            </a:endParaRPr>
          </a:p>
          <a:p>
            <a:pPr algn="r"/>
            <a:endParaRPr lang="en-US" sz="900" b="1" dirty="0">
              <a:latin typeface="Helvetica" pitchFamily="2" charset="0"/>
            </a:endParaRPr>
          </a:p>
          <a:p>
            <a:pPr algn="r"/>
            <a:r>
              <a:rPr lang="en-US" sz="900" b="1" dirty="0">
                <a:effectLst/>
                <a:latin typeface="Helvetica" pitchFamily="2" charset="0"/>
              </a:rPr>
              <a:t>June 2016</a:t>
            </a: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December 2016</a:t>
            </a:r>
          </a:p>
          <a:p>
            <a:pPr algn="r"/>
            <a:endParaRPr lang="en-US" sz="900" b="1" dirty="0">
              <a:latin typeface="Helvetica" pitchFamily="2" charset="0"/>
            </a:endParaRPr>
          </a:p>
          <a:p>
            <a:pPr algn="r"/>
            <a:r>
              <a:rPr lang="en-US" sz="900" b="1" dirty="0">
                <a:effectLst/>
                <a:latin typeface="Helvetica" pitchFamily="2" charset="0"/>
              </a:rPr>
              <a:t>February 2017</a:t>
            </a: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March 2017</a:t>
            </a:r>
          </a:p>
          <a:p>
            <a:pPr algn="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September 2017</a:t>
            </a:r>
            <a:endParaRPr lang="en-US" sz="900" dirty="0">
              <a:effectLst/>
              <a:latin typeface="Helvetica" pitchFamily="2" charset="0"/>
            </a:endParaRPr>
          </a:p>
          <a:p>
            <a:pPr algn="r"/>
            <a:endParaRPr lang="en-US" sz="900" dirty="0">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October 2017</a:t>
            </a: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October 2017</a:t>
            </a:r>
            <a:endParaRPr lang="en-US" sz="900" dirty="0">
              <a:effectLst/>
              <a:latin typeface="Helvetica" pitchFamily="2" charset="0"/>
            </a:endParaRPr>
          </a:p>
          <a:p>
            <a:pPr algn="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May 2018</a:t>
            </a:r>
            <a:endParaRPr lang="en-US" sz="900" dirty="0">
              <a:effectLst/>
              <a:latin typeface="Helvetica" pitchFamily="2" charset="0"/>
            </a:endParaRPr>
          </a:p>
          <a:p>
            <a:pPr algn="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July 2018</a:t>
            </a:r>
            <a:endParaRPr lang="en-US" sz="900" dirty="0">
              <a:effectLst/>
              <a:latin typeface="Helvetica" pitchFamily="2" charset="0"/>
            </a:endParaRPr>
          </a:p>
          <a:p>
            <a:pPr algn="r"/>
            <a:endParaRPr lang="en-US" sz="900" dirty="0">
              <a:effectLst/>
              <a:latin typeface="Helvetica" pitchFamily="2" charset="0"/>
            </a:endParaRPr>
          </a:p>
          <a:p>
            <a:pPr algn="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May 2019</a:t>
            </a:r>
            <a:endParaRPr lang="en-US" sz="900" dirty="0">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May 2019</a:t>
            </a:r>
            <a:endParaRPr lang="en-US" sz="900" dirty="0">
              <a:effectLst/>
              <a:latin typeface="Helvetica" pitchFamily="2" charset="0"/>
            </a:endParaRPr>
          </a:p>
          <a:p>
            <a:pPr algn="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July 2019</a:t>
            </a: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November 2020</a:t>
            </a:r>
            <a:endParaRPr lang="en-US" sz="900" dirty="0">
              <a:effectLst/>
              <a:latin typeface="Helvetica" pitchFamily="2" charset="0"/>
            </a:endParaRPr>
          </a:p>
          <a:p>
            <a:pPr algn="r"/>
            <a:endParaRPr lang="en-US" sz="900" dirty="0">
              <a:effectLst/>
              <a:latin typeface="Helvetica" pitchFamily="2" charset="0"/>
            </a:endParaRPr>
          </a:p>
          <a:p>
            <a:pPr algn="r"/>
            <a:endParaRPr lang="en-US" sz="900" dirty="0">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December 2020</a:t>
            </a: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2021~Present</a:t>
            </a:r>
            <a:endParaRPr lang="en-US" sz="900" dirty="0">
              <a:effectLst/>
              <a:latin typeface="Helvetica" pitchFamily="2" charset="0"/>
            </a:endParaRPr>
          </a:p>
          <a:p>
            <a:pPr algn="r"/>
            <a:endParaRPr lang="en-US" sz="900" dirty="0">
              <a:effectLst/>
              <a:latin typeface="Helvetica" pitchFamily="2" charset="0"/>
            </a:endParaRPr>
          </a:p>
          <a:p>
            <a:pPr algn="r"/>
            <a:endParaRPr lang="en-US" sz="900" dirty="0">
              <a:effectLst/>
              <a:latin typeface="Helvetica" pitchFamily="2" charset="0"/>
            </a:endParaRPr>
          </a:p>
          <a:p>
            <a:pPr algn="r"/>
            <a:r>
              <a:rPr lang="en-US" sz="900" b="1" dirty="0">
                <a:effectLst/>
                <a:latin typeface="Helvetica" pitchFamily="2" charset="0"/>
              </a:rPr>
              <a:t>December 2022</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234085" y="5156262"/>
            <a:ext cx="2167509" cy="1944242"/>
          </a:xfrm>
          <a:prstGeom prst="rect">
            <a:avLst/>
          </a:prstGeom>
        </p:spPr>
      </p:pic>
      <p:sp>
        <p:nvSpPr>
          <p:cNvPr id="4" name="object 4"/>
          <p:cNvSpPr txBox="1"/>
          <p:nvPr/>
        </p:nvSpPr>
        <p:spPr>
          <a:xfrm>
            <a:off x="492613" y="1347459"/>
            <a:ext cx="3612418" cy="5713487"/>
          </a:xfrm>
          <a:prstGeom prst="rect">
            <a:avLst/>
          </a:prstGeom>
        </p:spPr>
        <p:txBody>
          <a:bodyPr vert="horz" wrap="square" lIns="0" tIns="34925" rIns="0" bIns="0" rtlCol="0">
            <a:spAutoFit/>
          </a:bodyPr>
          <a:lstStyle/>
          <a:p>
            <a:pPr marL="12700" marR="5080">
              <a:lnSpc>
                <a:spcPts val="1740"/>
              </a:lnSpc>
              <a:spcBef>
                <a:spcPts val="275"/>
              </a:spcBef>
            </a:pPr>
            <a:r>
              <a:rPr sz="1100" dirty="0">
                <a:latin typeface="Helvetica" pitchFamily="2" charset="0"/>
                <a:cs typeface="AppleGothic"/>
              </a:rPr>
              <a:t>Have you ever noticed electrical circuits or facilities while walking around your city or town? These facilities named transformers, responsible for distributing power to households and buildings, have become a ubiquitous presence in today's industrialized</a:t>
            </a:r>
            <a:r>
              <a:rPr lang="en-US" sz="1100" dirty="0">
                <a:latin typeface="Helvetica" pitchFamily="2" charset="0"/>
                <a:cs typeface="AppleGothic"/>
              </a:rPr>
              <a:t> </a:t>
            </a:r>
            <a:r>
              <a:rPr sz="1100" dirty="0">
                <a:latin typeface="Helvetica" pitchFamily="2" charset="0"/>
                <a:cs typeface="AppleGothic"/>
              </a:rPr>
              <a:t>world.</a:t>
            </a:r>
          </a:p>
          <a:p>
            <a:pPr>
              <a:lnSpc>
                <a:spcPts val="1740"/>
              </a:lnSpc>
              <a:spcBef>
                <a:spcPts val="65"/>
              </a:spcBef>
            </a:pPr>
            <a:endParaRPr sz="1100" dirty="0">
              <a:latin typeface="Helvetica" pitchFamily="2" charset="0"/>
              <a:cs typeface="AppleGothic"/>
            </a:endParaRPr>
          </a:p>
          <a:p>
            <a:pPr marL="12700" marR="192405">
              <a:lnSpc>
                <a:spcPts val="1740"/>
              </a:lnSpc>
            </a:pPr>
            <a:r>
              <a:rPr sz="1100" dirty="0">
                <a:latin typeface="Helvetica" pitchFamily="2" charset="0"/>
                <a:cs typeface="AppleGothic"/>
              </a:rPr>
              <a:t>While safety measures such as the installation of fire fighting boxes aim to protect people, it's essential to consider the potential dangers that these facilities pose to the public during natural disasters or heat waves.</a:t>
            </a:r>
          </a:p>
          <a:p>
            <a:pPr>
              <a:lnSpc>
                <a:spcPts val="1740"/>
              </a:lnSpc>
              <a:spcBef>
                <a:spcPts val="30"/>
              </a:spcBef>
            </a:pPr>
            <a:endParaRPr sz="1100" dirty="0">
              <a:latin typeface="Helvetica" pitchFamily="2" charset="0"/>
              <a:cs typeface="AppleGothic"/>
            </a:endParaRPr>
          </a:p>
          <a:p>
            <a:pPr marL="12700" marR="229235">
              <a:lnSpc>
                <a:spcPts val="1740"/>
              </a:lnSpc>
            </a:pPr>
            <a:r>
              <a:rPr sz="1100" dirty="0">
                <a:latin typeface="Helvetica" pitchFamily="2" charset="0"/>
                <a:cs typeface="AppleGothic"/>
              </a:rPr>
              <a:t>At Korea Safety Industry Inc.(KORSI), we're</a:t>
            </a:r>
            <a:r>
              <a:rPr lang="en-US" sz="1100" dirty="0">
                <a:latin typeface="Helvetica" pitchFamily="2" charset="0"/>
                <a:cs typeface="AppleGothic"/>
              </a:rPr>
              <a:t> </a:t>
            </a:r>
            <a:r>
              <a:rPr sz="1100" dirty="0">
                <a:latin typeface="Helvetica" pitchFamily="2" charset="0"/>
                <a:cs typeface="AppleGothic"/>
              </a:rPr>
              <a:t>committed to addressing these safety concerns. We've developed world's very first Underground</a:t>
            </a:r>
            <a:r>
              <a:rPr lang="en-US" sz="1100" dirty="0">
                <a:latin typeface="Helvetica" pitchFamily="2" charset="0"/>
                <a:cs typeface="AppleGothic"/>
              </a:rPr>
              <a:t> </a:t>
            </a:r>
            <a:r>
              <a:rPr sz="1100" dirty="0">
                <a:latin typeface="Helvetica" pitchFamily="2" charset="0"/>
                <a:cs typeface="AppleGothic"/>
              </a:rPr>
              <a:t>Safety Cabinet(USC), which securely contains the electrical equipment needed for a city's power</a:t>
            </a:r>
            <a:r>
              <a:rPr lang="en-US" sz="1100" dirty="0">
                <a:latin typeface="Helvetica" pitchFamily="2" charset="0"/>
                <a:cs typeface="AppleGothic"/>
              </a:rPr>
              <a:t> </a:t>
            </a:r>
            <a:r>
              <a:rPr sz="1100" dirty="0">
                <a:latin typeface="Helvetica" pitchFamily="2" charset="0"/>
                <a:cs typeface="AppleGothic"/>
              </a:rPr>
              <a:t>supply. Further, based on this technology, we also developed Underground Firefighting Equipment Cabinet(UFEC) to safely store all the firefighting equipment in it. Our products provide an added layer of protection and minimizes the risk of accidents and explosions.</a:t>
            </a:r>
          </a:p>
          <a:p>
            <a:pPr>
              <a:lnSpc>
                <a:spcPts val="1740"/>
              </a:lnSpc>
              <a:spcBef>
                <a:spcPts val="60"/>
              </a:spcBef>
            </a:pPr>
            <a:endParaRPr sz="1100" dirty="0">
              <a:latin typeface="Helvetica" pitchFamily="2" charset="0"/>
              <a:cs typeface="AppleGothic"/>
            </a:endParaRPr>
          </a:p>
          <a:p>
            <a:pPr marL="12700" marR="137795">
              <a:lnSpc>
                <a:spcPts val="1740"/>
              </a:lnSpc>
            </a:pPr>
            <a:r>
              <a:rPr sz="1100" dirty="0">
                <a:latin typeface="Helvetica" pitchFamily="2" charset="0"/>
                <a:cs typeface="AppleGothic"/>
              </a:rPr>
              <a:t>Moving forward, we're dedicated to further enhancing our product, exploring collaborative opportunities with other companies, and working towards our goal of achieving eternal safety.</a:t>
            </a:r>
          </a:p>
        </p:txBody>
      </p:sp>
      <p:pic>
        <p:nvPicPr>
          <p:cNvPr id="6" name="object 6"/>
          <p:cNvPicPr/>
          <p:nvPr/>
        </p:nvPicPr>
        <p:blipFill>
          <a:blip r:embed="rId4" cstate="print"/>
          <a:stretch>
            <a:fillRect/>
          </a:stretch>
        </p:blipFill>
        <p:spPr>
          <a:xfrm>
            <a:off x="492613" y="7282604"/>
            <a:ext cx="2847258" cy="1954334"/>
          </a:xfrm>
          <a:prstGeom prst="rect">
            <a:avLst/>
          </a:prstGeom>
        </p:spPr>
      </p:pic>
      <p:pic>
        <p:nvPicPr>
          <p:cNvPr id="10" name="object 10"/>
          <p:cNvPicPr/>
          <p:nvPr/>
        </p:nvPicPr>
        <p:blipFill>
          <a:blip r:embed="rId5" cstate="print"/>
          <a:stretch>
            <a:fillRect/>
          </a:stretch>
        </p:blipFill>
        <p:spPr>
          <a:xfrm>
            <a:off x="4233291" y="622699"/>
            <a:ext cx="2167509" cy="2028825"/>
          </a:xfrm>
          <a:prstGeom prst="rect">
            <a:avLst/>
          </a:prstGeom>
        </p:spPr>
      </p:pic>
      <p:pic>
        <p:nvPicPr>
          <p:cNvPr id="13" name="Picture 12" descr="A power line with wires and wires&#10;&#10;Description automatically generated with medium confidence">
            <a:extLst>
              <a:ext uri="{FF2B5EF4-FFF2-40B4-BE49-F238E27FC236}">
                <a16:creationId xmlns:a16="http://schemas.microsoft.com/office/drawing/2014/main" xmlns="" id="{A3B93051-C6D8-9208-C424-56947E59A2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5019" y="7282604"/>
            <a:ext cx="2855782" cy="1954334"/>
          </a:xfrm>
          <a:prstGeom prst="rect">
            <a:avLst/>
          </a:prstGeom>
        </p:spPr>
      </p:pic>
      <p:pic>
        <p:nvPicPr>
          <p:cNvPr id="15" name="Picture 14" descr="A fire on a pole&#10;&#10;Description automatically generated with medium confidence">
            <a:extLst>
              <a:ext uri="{FF2B5EF4-FFF2-40B4-BE49-F238E27FC236}">
                <a16:creationId xmlns:a16="http://schemas.microsoft.com/office/drawing/2014/main" xmlns="" id="{22C8D390-B5D9-FFC8-B20B-BB11914D7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1297" y="2850658"/>
            <a:ext cx="2167509" cy="2106470"/>
          </a:xfrm>
          <a:prstGeom prst="rect">
            <a:avLst/>
          </a:prstGeom>
        </p:spPr>
      </p:pic>
      <p:sp>
        <p:nvSpPr>
          <p:cNvPr id="7" name="object 3">
            <a:extLst>
              <a:ext uri="{FF2B5EF4-FFF2-40B4-BE49-F238E27FC236}">
                <a16:creationId xmlns:a16="http://schemas.microsoft.com/office/drawing/2014/main" xmlns="" id="{310EEF2B-2AAE-4F84-1771-95409C902815}"/>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9" name="object 18">
            <a:extLst>
              <a:ext uri="{FF2B5EF4-FFF2-40B4-BE49-F238E27FC236}">
                <a16:creationId xmlns:a16="http://schemas.microsoft.com/office/drawing/2014/main" xmlns="" id="{91AE5F72-72F5-E50F-9F75-15289C03A2DA}"/>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5" name="TextBox 4">
            <a:extLst>
              <a:ext uri="{FF2B5EF4-FFF2-40B4-BE49-F238E27FC236}">
                <a16:creationId xmlns:a16="http://schemas.microsoft.com/office/drawing/2014/main" xmlns="" id="{1AA917D8-9313-2A25-D5FE-675C3BE90307}"/>
              </a:ext>
            </a:extLst>
          </p:cNvPr>
          <p:cNvSpPr txBox="1"/>
          <p:nvPr/>
        </p:nvSpPr>
        <p:spPr>
          <a:xfrm>
            <a:off x="439882" y="533400"/>
            <a:ext cx="838200" cy="707886"/>
          </a:xfrm>
          <a:prstGeom prst="rect">
            <a:avLst/>
          </a:prstGeom>
          <a:noFill/>
        </p:spPr>
        <p:txBody>
          <a:bodyPr wrap="square" rtlCol="0">
            <a:spAutoFit/>
          </a:bodyPr>
          <a:lstStyle/>
          <a:p>
            <a:r>
              <a:rPr lang="en-US" sz="4000" b="1" dirty="0">
                <a:latin typeface="Helvetica" pitchFamily="2" charset="0"/>
                <a:cs typeface="Arial"/>
              </a:rPr>
              <a:t>02</a:t>
            </a:r>
            <a:endParaRPr lang="en-US" sz="4000" dirty="0"/>
          </a:p>
        </p:txBody>
      </p:sp>
      <p:sp>
        <p:nvSpPr>
          <p:cNvPr id="8" name="TextBox 7">
            <a:extLst>
              <a:ext uri="{FF2B5EF4-FFF2-40B4-BE49-F238E27FC236}">
                <a16:creationId xmlns:a16="http://schemas.microsoft.com/office/drawing/2014/main" xmlns="" id="{50EBBEB8-9083-1447-E21A-1668ACD07A9B}"/>
              </a:ext>
            </a:extLst>
          </p:cNvPr>
          <p:cNvSpPr txBox="1"/>
          <p:nvPr/>
        </p:nvSpPr>
        <p:spPr>
          <a:xfrm>
            <a:off x="1140704" y="592860"/>
            <a:ext cx="4267200" cy="584775"/>
          </a:xfrm>
          <a:prstGeom prst="rect">
            <a:avLst/>
          </a:prstGeom>
          <a:noFill/>
        </p:spPr>
        <p:txBody>
          <a:bodyPr wrap="square" rtlCol="0">
            <a:spAutoFit/>
          </a:bodyPr>
          <a:lstStyle/>
          <a:p>
            <a:r>
              <a:rPr lang="en-US" sz="1600" b="1" dirty="0">
                <a:latin typeface="Helvetica" pitchFamily="2" charset="0"/>
                <a:cs typeface="Arial"/>
              </a:rPr>
              <a:t>Underground Safety Cabinet </a:t>
            </a:r>
          </a:p>
          <a:p>
            <a:r>
              <a:rPr lang="en-US" sz="1600" b="1" dirty="0">
                <a:latin typeface="Helvetica" pitchFamily="2" charset="0"/>
                <a:cs typeface="Arial"/>
              </a:rPr>
              <a:t>Company Background</a:t>
            </a:r>
            <a:endParaRPr lang="en-US" sz="1600" b="1" dirty="0">
              <a:latin typeface="Helvetica"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711408" y="7395891"/>
            <a:ext cx="5460792" cy="1824309"/>
          </a:xfrm>
          <a:prstGeom prst="rect">
            <a:avLst/>
          </a:prstGeom>
        </p:spPr>
      </p:pic>
      <p:pic>
        <p:nvPicPr>
          <p:cNvPr id="4" name="object 4"/>
          <p:cNvPicPr/>
          <p:nvPr/>
        </p:nvPicPr>
        <p:blipFill>
          <a:blip r:embed="rId4" cstate="print"/>
          <a:stretch>
            <a:fillRect/>
          </a:stretch>
        </p:blipFill>
        <p:spPr>
          <a:xfrm>
            <a:off x="4162410" y="1412776"/>
            <a:ext cx="2009790" cy="2321024"/>
          </a:xfrm>
          <a:prstGeom prst="rect">
            <a:avLst/>
          </a:prstGeom>
        </p:spPr>
      </p:pic>
      <p:pic>
        <p:nvPicPr>
          <p:cNvPr id="5" name="object 5"/>
          <p:cNvPicPr/>
          <p:nvPr/>
        </p:nvPicPr>
        <p:blipFill>
          <a:blip r:embed="rId5" cstate="print"/>
          <a:stretch>
            <a:fillRect/>
          </a:stretch>
        </p:blipFill>
        <p:spPr>
          <a:xfrm>
            <a:off x="701078" y="1601108"/>
            <a:ext cx="3147022" cy="2324904"/>
          </a:xfrm>
          <a:prstGeom prst="rect">
            <a:avLst/>
          </a:prstGeom>
        </p:spPr>
      </p:pic>
      <p:sp>
        <p:nvSpPr>
          <p:cNvPr id="6" name="object 6"/>
          <p:cNvSpPr txBox="1"/>
          <p:nvPr/>
        </p:nvSpPr>
        <p:spPr>
          <a:xfrm>
            <a:off x="685800" y="4533900"/>
            <a:ext cx="5486400" cy="2675156"/>
          </a:xfrm>
          <a:prstGeom prst="rect">
            <a:avLst/>
          </a:prstGeom>
        </p:spPr>
        <p:txBody>
          <a:bodyPr vert="horz" wrap="square" lIns="0" tIns="13335" rIns="0" bIns="0" rtlCol="0">
            <a:spAutoFit/>
          </a:bodyPr>
          <a:lstStyle/>
          <a:p>
            <a:pPr marL="12700" marR="193040" algn="l">
              <a:lnSpc>
                <a:spcPts val="1860"/>
              </a:lnSpc>
              <a:spcBef>
                <a:spcPts val="105"/>
              </a:spcBef>
            </a:pPr>
            <a:r>
              <a:rPr sz="1200" dirty="0">
                <a:latin typeface="Helvetica" pitchFamily="2" charset="0"/>
                <a:cs typeface="Arial"/>
              </a:rPr>
              <a:t>USC is a multipurpose, multi-functional, Underground Safety Cabinet System. It’s sole purpose is to place ground-exposed electric public devices underground for safe operation and management.</a:t>
            </a:r>
          </a:p>
          <a:p>
            <a:pPr marL="12700" marR="5080" algn="l">
              <a:lnSpc>
                <a:spcPts val="1860"/>
              </a:lnSpc>
            </a:pPr>
            <a:r>
              <a:rPr sz="1200" dirty="0">
                <a:latin typeface="Helvetica" pitchFamily="2" charset="0"/>
                <a:cs typeface="Arial"/>
              </a:rPr>
              <a:t>Our product is designed and composed of seven features. Key features of our product includes that it is waterproof  and self ventilating. </a:t>
            </a:r>
            <a:endParaRPr lang="en-US" sz="1200" dirty="0">
              <a:latin typeface="Helvetica" pitchFamily="2" charset="0"/>
              <a:cs typeface="Arial"/>
            </a:endParaRPr>
          </a:p>
          <a:p>
            <a:pPr marL="12700" marR="5080" algn="l">
              <a:lnSpc>
                <a:spcPts val="1860"/>
              </a:lnSpc>
            </a:pPr>
            <a:r>
              <a:rPr sz="1200" dirty="0">
                <a:latin typeface="Helvetica" pitchFamily="2" charset="0"/>
                <a:cs typeface="Arial"/>
              </a:rPr>
              <a:t>Civil engineering, architecture, electricity, machinery, electronic communication, and IT control are integrated into our USC system making this a whole new technology. Based on USC technology, UFEC was developed for firefighting which will be introduced later in this presentation. We hope this innovative products serve a great purpose to our society, mainly  prioritizing on the safety of the public ; starting from Korea, now worldwide.</a:t>
            </a:r>
          </a:p>
        </p:txBody>
      </p:sp>
      <p:sp>
        <p:nvSpPr>
          <p:cNvPr id="7" name="object 7"/>
          <p:cNvSpPr txBox="1"/>
          <p:nvPr/>
        </p:nvSpPr>
        <p:spPr>
          <a:xfrm>
            <a:off x="1344314" y="4100155"/>
            <a:ext cx="186055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chemeClr val="accent2">
                    <a:lumMod val="75000"/>
                  </a:schemeClr>
                </a:solidFill>
                <a:latin typeface="Helvetica" pitchFamily="2" charset="0"/>
                <a:cs typeface="Arial"/>
              </a:rPr>
              <a:t>USC for Electrical Devices</a:t>
            </a:r>
          </a:p>
        </p:txBody>
      </p:sp>
      <p:sp>
        <p:nvSpPr>
          <p:cNvPr id="8" name="object 8"/>
          <p:cNvSpPr txBox="1"/>
          <p:nvPr/>
        </p:nvSpPr>
        <p:spPr>
          <a:xfrm>
            <a:off x="3967155" y="4015477"/>
            <a:ext cx="2400300" cy="289823"/>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chemeClr val="accent2">
                    <a:lumMod val="75000"/>
                  </a:schemeClr>
                </a:solidFill>
                <a:latin typeface="Helvetica" pitchFamily="2" charset="0"/>
                <a:cs typeface="Arial"/>
              </a:rPr>
              <a:t>UFEC</a:t>
            </a:r>
          </a:p>
          <a:p>
            <a:pPr marL="62865" marR="5080" indent="-50800" algn="ctr">
              <a:lnSpc>
                <a:spcPct val="100000"/>
              </a:lnSpc>
            </a:pPr>
            <a:r>
              <a:rPr sz="800" b="1" dirty="0">
                <a:solidFill>
                  <a:schemeClr val="accent2">
                    <a:lumMod val="75000"/>
                  </a:schemeClr>
                </a:solidFill>
                <a:latin typeface="Helvetica" pitchFamily="2" charset="0"/>
                <a:cs typeface="Arial"/>
              </a:rPr>
              <a:t>(Underground Firefighting Equipment Cabinet)</a:t>
            </a:r>
          </a:p>
        </p:txBody>
      </p:sp>
      <p:sp>
        <p:nvSpPr>
          <p:cNvPr id="11" name="object 3">
            <a:extLst>
              <a:ext uri="{FF2B5EF4-FFF2-40B4-BE49-F238E27FC236}">
                <a16:creationId xmlns:a16="http://schemas.microsoft.com/office/drawing/2014/main" xmlns="" id="{FF345A7C-25CA-3B89-FF80-BFAA3B02A562}"/>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12" name="object 18">
            <a:extLst>
              <a:ext uri="{FF2B5EF4-FFF2-40B4-BE49-F238E27FC236}">
                <a16:creationId xmlns:a16="http://schemas.microsoft.com/office/drawing/2014/main" xmlns="" id="{AADE1F88-5FC8-132B-CE12-B60BEC986378}"/>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9" name="TextBox 8">
            <a:extLst>
              <a:ext uri="{FF2B5EF4-FFF2-40B4-BE49-F238E27FC236}">
                <a16:creationId xmlns:a16="http://schemas.microsoft.com/office/drawing/2014/main" xmlns="" id="{6F4459A4-A4B2-0EB7-C12D-32F0BAA5F81D}"/>
              </a:ext>
            </a:extLst>
          </p:cNvPr>
          <p:cNvSpPr txBox="1"/>
          <p:nvPr/>
        </p:nvSpPr>
        <p:spPr>
          <a:xfrm>
            <a:off x="684645" y="587514"/>
            <a:ext cx="838200" cy="707886"/>
          </a:xfrm>
          <a:prstGeom prst="rect">
            <a:avLst/>
          </a:prstGeom>
          <a:noFill/>
        </p:spPr>
        <p:txBody>
          <a:bodyPr wrap="square" rtlCol="0">
            <a:spAutoFit/>
          </a:bodyPr>
          <a:lstStyle/>
          <a:p>
            <a:r>
              <a:rPr lang="en-US" sz="4000" b="1" dirty="0">
                <a:latin typeface="Helvetica" pitchFamily="2" charset="0"/>
                <a:cs typeface="Arial"/>
              </a:rPr>
              <a:t>02</a:t>
            </a:r>
            <a:endParaRPr lang="en-US" sz="4000" dirty="0"/>
          </a:p>
        </p:txBody>
      </p:sp>
      <p:sp>
        <p:nvSpPr>
          <p:cNvPr id="10" name="TextBox 9">
            <a:extLst>
              <a:ext uri="{FF2B5EF4-FFF2-40B4-BE49-F238E27FC236}">
                <a16:creationId xmlns:a16="http://schemas.microsoft.com/office/drawing/2014/main" xmlns="" id="{DB6F4AD9-0FE1-6C2C-CC32-2AD0C3B02594}"/>
              </a:ext>
            </a:extLst>
          </p:cNvPr>
          <p:cNvSpPr txBox="1"/>
          <p:nvPr/>
        </p:nvSpPr>
        <p:spPr>
          <a:xfrm>
            <a:off x="1385467" y="646974"/>
            <a:ext cx="4267200" cy="646331"/>
          </a:xfrm>
          <a:prstGeom prst="rect">
            <a:avLst/>
          </a:prstGeom>
          <a:noFill/>
        </p:spPr>
        <p:txBody>
          <a:bodyPr wrap="square" rtlCol="0">
            <a:spAutoFit/>
          </a:bodyPr>
          <a:lstStyle/>
          <a:p>
            <a:r>
              <a:rPr lang="en-US" b="1" dirty="0">
                <a:latin typeface="Helvetica" pitchFamily="2" charset="0"/>
                <a:cs typeface="Arial"/>
              </a:rPr>
              <a:t>Underground Safety Cabinet (USC)</a:t>
            </a:r>
          </a:p>
          <a:p>
            <a:r>
              <a:rPr lang="en-US" b="1" dirty="0">
                <a:latin typeface="Helvetica" pitchFamily="2" charset="0"/>
                <a:cs typeface="Arial"/>
              </a:rPr>
              <a:t>Introducing USC</a:t>
            </a:r>
            <a:endParaRPr lang="en-US" b="1" dirty="0">
              <a:latin typeface="Helvetica"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alphaModFix amt="55000"/>
            <a:extLst>
              <a:ext uri="{BEBA8EAE-BF5A-486C-A8C5-ECC9F3942E4B}">
                <a14:imgProps xmlns:a14="http://schemas.microsoft.com/office/drawing/2010/main">
                  <a14:imgLayer r:embed="rId4">
                    <a14:imgEffect>
                      <a14:sharpenSoften amount="-16000"/>
                    </a14:imgEffect>
                  </a14:imgLayer>
                </a14:imgProps>
              </a:ext>
            </a:extLst>
          </a:blip>
          <a:stretch>
            <a:fillRect/>
          </a:stretch>
        </p:blipFill>
        <p:spPr>
          <a:xfrm>
            <a:off x="560233" y="2819400"/>
            <a:ext cx="5919978" cy="4848225"/>
          </a:xfrm>
          <a:prstGeom prst="rect">
            <a:avLst/>
          </a:prstGeom>
          <a:effectLst>
            <a:softEdge rad="299832"/>
          </a:effectLst>
        </p:spPr>
      </p:pic>
      <p:sp>
        <p:nvSpPr>
          <p:cNvPr id="3" name="object 3"/>
          <p:cNvSpPr txBox="1"/>
          <p:nvPr/>
        </p:nvSpPr>
        <p:spPr>
          <a:xfrm>
            <a:off x="685799" y="1539739"/>
            <a:ext cx="5524501" cy="7604261"/>
          </a:xfrm>
          <a:prstGeom prst="rect">
            <a:avLst/>
          </a:prstGeom>
        </p:spPr>
        <p:txBody>
          <a:bodyPr vert="horz" wrap="square" lIns="0" tIns="12700" rIns="0" bIns="0" rtlCol="0">
            <a:spAutoFit/>
          </a:bodyPr>
          <a:lstStyle/>
          <a:p>
            <a:pPr marL="12700" marR="399415">
              <a:lnSpc>
                <a:spcPts val="1880"/>
              </a:lnSpc>
              <a:spcBef>
                <a:spcPts val="1480"/>
              </a:spcBef>
            </a:pPr>
            <a:r>
              <a:rPr sz="1350" dirty="0">
                <a:latin typeface="Helvetica" pitchFamily="2" charset="0"/>
                <a:cs typeface="AppleGothic"/>
              </a:rPr>
              <a:t>The </a:t>
            </a:r>
            <a:r>
              <a:rPr sz="1350" b="1" dirty="0">
                <a:latin typeface="Helvetica" pitchFamily="2" charset="0"/>
                <a:cs typeface="Arial"/>
              </a:rPr>
              <a:t>Underground Safety Cabinet System </a:t>
            </a:r>
            <a:r>
              <a:rPr sz="1350" dirty="0">
                <a:latin typeface="Helvetica" pitchFamily="2" charset="0"/>
                <a:cs typeface="AppleGothic"/>
              </a:rPr>
              <a:t>has seven features that ensure an optimal environment for transformer operation:</a:t>
            </a:r>
          </a:p>
          <a:p>
            <a:pPr>
              <a:lnSpc>
                <a:spcPts val="1880"/>
              </a:lnSpc>
              <a:spcBef>
                <a:spcPts val="55"/>
              </a:spcBef>
            </a:pPr>
            <a:endParaRPr sz="1350" dirty="0">
              <a:latin typeface="Helvetica" pitchFamily="2" charset="0"/>
              <a:cs typeface="AppleGothic"/>
            </a:endParaRPr>
          </a:p>
          <a:p>
            <a:pPr marL="12700" marR="5080" indent="211454">
              <a:lnSpc>
                <a:spcPts val="1880"/>
              </a:lnSpc>
              <a:buAutoNum type="arabicPeriod"/>
              <a:tabLst>
                <a:tab pos="224154" algn="l"/>
              </a:tabLst>
            </a:pPr>
            <a:r>
              <a:rPr sz="1350" b="1" dirty="0">
                <a:latin typeface="Helvetica" pitchFamily="2" charset="0"/>
                <a:cs typeface="Arial"/>
              </a:rPr>
              <a:t>Water-proof Feature (IPX8): </a:t>
            </a:r>
            <a:r>
              <a:rPr sz="1350" dirty="0">
                <a:latin typeface="Helvetica" pitchFamily="2" charset="0"/>
                <a:cs typeface="AppleGothic"/>
              </a:rPr>
              <a:t>This feature seals off water penetration through a combination of methods, including shield method, sphere waterproofing, outer wall waterproofing, insertion of sleeves, and high- pressure steaming. It provides a waterproof rating of IPX 8.</a:t>
            </a:r>
          </a:p>
          <a:p>
            <a:pPr>
              <a:lnSpc>
                <a:spcPts val="1880"/>
              </a:lnSpc>
              <a:spcBef>
                <a:spcPts val="55"/>
              </a:spcBef>
              <a:buFont typeface="Arial"/>
              <a:buAutoNum type="arabicPeriod"/>
            </a:pPr>
            <a:endParaRPr sz="1350" dirty="0">
              <a:latin typeface="Helvetica" pitchFamily="2" charset="0"/>
              <a:cs typeface="AppleGothic"/>
            </a:endParaRPr>
          </a:p>
          <a:p>
            <a:pPr marL="12700" marR="233679" indent="211454">
              <a:lnSpc>
                <a:spcPts val="1880"/>
              </a:lnSpc>
              <a:buAutoNum type="arabicPeriod"/>
              <a:tabLst>
                <a:tab pos="224154" algn="l"/>
              </a:tabLst>
            </a:pPr>
            <a:r>
              <a:rPr sz="1350" b="1" dirty="0">
                <a:latin typeface="Helvetica" pitchFamily="2" charset="0"/>
                <a:cs typeface="Arial"/>
              </a:rPr>
              <a:t>Heat Dissipating Feature</a:t>
            </a:r>
            <a:r>
              <a:rPr sz="1350" dirty="0">
                <a:latin typeface="Helvetica" pitchFamily="2" charset="0"/>
                <a:cs typeface="AppleGothic"/>
              </a:rPr>
              <a:t>: This feature dissipates heat rising from transformers/switches using a new waterproof HVAC and heat dissipating panel to disperse heat externally.</a:t>
            </a:r>
          </a:p>
          <a:p>
            <a:pPr>
              <a:lnSpc>
                <a:spcPts val="1880"/>
              </a:lnSpc>
              <a:spcBef>
                <a:spcPts val="55"/>
              </a:spcBef>
              <a:buFont typeface="Arial"/>
              <a:buAutoNum type="arabicPeriod"/>
            </a:pPr>
            <a:endParaRPr sz="1350" dirty="0">
              <a:latin typeface="Helvetica" pitchFamily="2" charset="0"/>
              <a:cs typeface="AppleGothic"/>
            </a:endParaRPr>
          </a:p>
          <a:p>
            <a:pPr marL="12700" marR="123825" indent="211454">
              <a:lnSpc>
                <a:spcPts val="1880"/>
              </a:lnSpc>
              <a:spcBef>
                <a:spcPts val="5"/>
              </a:spcBef>
              <a:buAutoNum type="arabicPeriod"/>
              <a:tabLst>
                <a:tab pos="224154" algn="l"/>
              </a:tabLst>
            </a:pPr>
            <a:r>
              <a:rPr sz="1350" b="1" dirty="0">
                <a:latin typeface="Helvetica" pitchFamily="2" charset="0"/>
                <a:cs typeface="Arial"/>
              </a:rPr>
              <a:t>Moisture-proof Feature</a:t>
            </a:r>
            <a:r>
              <a:rPr sz="1350" dirty="0">
                <a:latin typeface="Helvetica" pitchFamily="2" charset="0"/>
                <a:cs typeface="AppleGothic"/>
              </a:rPr>
              <a:t>: This feature prevents moisture and dew condensation by matching internal and external temperature through natural ventilation and heat dissipation using a new waterproof HVAC and heat dissipating panel.</a:t>
            </a:r>
            <a:endParaRPr lang="en-US" sz="1350" dirty="0">
              <a:latin typeface="Helvetica" pitchFamily="2" charset="0"/>
              <a:cs typeface="AppleGothic"/>
            </a:endParaRPr>
          </a:p>
          <a:p>
            <a:pPr marL="12700" marR="123825" indent="211454">
              <a:lnSpc>
                <a:spcPts val="1880"/>
              </a:lnSpc>
              <a:spcBef>
                <a:spcPts val="5"/>
              </a:spcBef>
              <a:buAutoNum type="arabicPeriod"/>
              <a:tabLst>
                <a:tab pos="224154" algn="l"/>
              </a:tabLst>
            </a:pPr>
            <a:endParaRPr lang="en-US" sz="1350" dirty="0">
              <a:latin typeface="Helvetica" pitchFamily="2" charset="0"/>
              <a:cs typeface="Arial"/>
            </a:endParaRPr>
          </a:p>
          <a:p>
            <a:pPr marL="12700" marR="123825" indent="211454">
              <a:lnSpc>
                <a:spcPts val="1880"/>
              </a:lnSpc>
              <a:spcBef>
                <a:spcPts val="5"/>
              </a:spcBef>
              <a:buAutoNum type="arabicPeriod"/>
              <a:tabLst>
                <a:tab pos="224154" algn="l"/>
              </a:tabLst>
            </a:pPr>
            <a:r>
              <a:rPr sz="1350" b="1" dirty="0">
                <a:latin typeface="Helvetica" pitchFamily="2" charset="0"/>
                <a:cs typeface="Arial"/>
              </a:rPr>
              <a:t>HVAC Feature</a:t>
            </a:r>
            <a:r>
              <a:rPr sz="1350" dirty="0">
                <a:latin typeface="Helvetica" pitchFamily="2" charset="0"/>
                <a:cs typeface="AppleGothic"/>
              </a:rPr>
              <a:t>: This feature employs a waterproof mechanical Heating,Ventilation, and Air conditioning (HVAC) system with natural air circulation to maintain internal space.</a:t>
            </a:r>
            <a:endParaRPr lang="en-US" sz="1350" dirty="0">
              <a:latin typeface="Helvetica" pitchFamily="2" charset="0"/>
              <a:cs typeface="AppleGothic"/>
            </a:endParaRPr>
          </a:p>
          <a:p>
            <a:pPr marL="12700" marR="123825" indent="211454">
              <a:lnSpc>
                <a:spcPts val="1880"/>
              </a:lnSpc>
              <a:spcBef>
                <a:spcPts val="5"/>
              </a:spcBef>
              <a:buAutoNum type="arabicPeriod"/>
              <a:tabLst>
                <a:tab pos="224154" algn="l"/>
              </a:tabLst>
            </a:pPr>
            <a:endParaRPr lang="en-US" sz="1350" dirty="0">
              <a:latin typeface="Helvetica" pitchFamily="2" charset="0"/>
              <a:cs typeface="Arial"/>
            </a:endParaRPr>
          </a:p>
          <a:p>
            <a:pPr marL="12700" marR="123825" indent="211454">
              <a:lnSpc>
                <a:spcPts val="1880"/>
              </a:lnSpc>
              <a:spcBef>
                <a:spcPts val="5"/>
              </a:spcBef>
              <a:buAutoNum type="arabicPeriod"/>
              <a:tabLst>
                <a:tab pos="224154" algn="l"/>
              </a:tabLst>
            </a:pPr>
            <a:r>
              <a:rPr sz="1350" b="1" dirty="0">
                <a:latin typeface="Helvetica" pitchFamily="2" charset="0"/>
                <a:cs typeface="Arial"/>
              </a:rPr>
              <a:t>Decompression Feature</a:t>
            </a:r>
            <a:r>
              <a:rPr sz="1350" dirty="0">
                <a:latin typeface="Helvetica" pitchFamily="2" charset="0"/>
                <a:cs typeface="AppleGothic"/>
              </a:rPr>
              <a:t>: This feature forces downward pressure in the event of a transformer explosion to prevent damage to the above surface level.</a:t>
            </a:r>
          </a:p>
          <a:p>
            <a:pPr>
              <a:lnSpc>
                <a:spcPts val="1880"/>
              </a:lnSpc>
              <a:spcBef>
                <a:spcPts val="55"/>
              </a:spcBef>
              <a:buFont typeface="Arial"/>
              <a:buAutoNum type="arabicPeriod"/>
            </a:pPr>
            <a:endParaRPr sz="1350" dirty="0">
              <a:latin typeface="Helvetica" pitchFamily="2" charset="0"/>
              <a:cs typeface="AppleGothic"/>
            </a:endParaRPr>
          </a:p>
          <a:p>
            <a:pPr marL="12700" marR="233045" indent="211454">
              <a:lnSpc>
                <a:spcPts val="1880"/>
              </a:lnSpc>
              <a:buAutoNum type="arabicPeriod"/>
              <a:tabLst>
                <a:tab pos="224154" algn="l"/>
              </a:tabLst>
            </a:pPr>
            <a:r>
              <a:rPr sz="1350" b="1" dirty="0">
                <a:latin typeface="Helvetica" pitchFamily="2" charset="0"/>
                <a:cs typeface="Arial"/>
              </a:rPr>
              <a:t>System Control Feature</a:t>
            </a:r>
            <a:r>
              <a:rPr sz="1350" dirty="0">
                <a:latin typeface="Helvetica" pitchFamily="2" charset="0"/>
                <a:cs typeface="AppleGothic"/>
              </a:rPr>
              <a:t>: This feature enables both internal and external control of the system via wired or wireless communications.</a:t>
            </a:r>
          </a:p>
          <a:p>
            <a:pPr>
              <a:lnSpc>
                <a:spcPts val="1880"/>
              </a:lnSpc>
              <a:spcBef>
                <a:spcPts val="30"/>
              </a:spcBef>
              <a:buFont typeface="Arial"/>
              <a:buAutoNum type="arabicPeriod"/>
            </a:pPr>
            <a:endParaRPr sz="1350" dirty="0">
              <a:latin typeface="Helvetica" pitchFamily="2" charset="0"/>
              <a:cs typeface="AppleGothic"/>
            </a:endParaRPr>
          </a:p>
          <a:p>
            <a:pPr marL="12700" marR="437515" indent="211454">
              <a:lnSpc>
                <a:spcPts val="1880"/>
              </a:lnSpc>
              <a:buAutoNum type="arabicPeriod"/>
              <a:tabLst>
                <a:tab pos="224154" algn="l"/>
              </a:tabLst>
            </a:pPr>
            <a:r>
              <a:rPr sz="1350" b="1" dirty="0">
                <a:latin typeface="Helvetica" pitchFamily="2" charset="0"/>
                <a:cs typeface="Arial"/>
              </a:rPr>
              <a:t>Mechanical operation Feature</a:t>
            </a:r>
            <a:r>
              <a:rPr sz="1350" dirty="0">
                <a:latin typeface="Helvetica" pitchFamily="2" charset="0"/>
                <a:cs typeface="AppleGothic"/>
              </a:rPr>
              <a:t>: The system's outer cover, inner cover (water-tight), waterproofing, and HVAC can be operated manually without power.</a:t>
            </a:r>
          </a:p>
        </p:txBody>
      </p:sp>
      <p:sp>
        <p:nvSpPr>
          <p:cNvPr id="6" name="object 3">
            <a:extLst>
              <a:ext uri="{FF2B5EF4-FFF2-40B4-BE49-F238E27FC236}">
                <a16:creationId xmlns:a16="http://schemas.microsoft.com/office/drawing/2014/main" xmlns="" id="{FC807405-7726-EAAF-FEB8-75BB0D0A353C}"/>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7" name="object 18">
            <a:extLst>
              <a:ext uri="{FF2B5EF4-FFF2-40B4-BE49-F238E27FC236}">
                <a16:creationId xmlns:a16="http://schemas.microsoft.com/office/drawing/2014/main" xmlns="" id="{23CC2475-1C9A-117D-CF85-1D3348E112CD}"/>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4" name="TextBox 3">
            <a:extLst>
              <a:ext uri="{FF2B5EF4-FFF2-40B4-BE49-F238E27FC236}">
                <a16:creationId xmlns:a16="http://schemas.microsoft.com/office/drawing/2014/main" xmlns="" id="{70F242BA-5E84-84B0-5FCD-141D8B3533A1}"/>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02</a:t>
            </a:r>
            <a:endParaRPr lang="en-US" sz="4000" dirty="0"/>
          </a:p>
        </p:txBody>
      </p:sp>
      <p:sp>
        <p:nvSpPr>
          <p:cNvPr id="5" name="TextBox 4">
            <a:extLst>
              <a:ext uri="{FF2B5EF4-FFF2-40B4-BE49-F238E27FC236}">
                <a16:creationId xmlns:a16="http://schemas.microsoft.com/office/drawing/2014/main" xmlns="" id="{67A6F277-CA91-4C90-F5D6-18C566742F54}"/>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Underground Safety Cabinet </a:t>
            </a:r>
          </a:p>
          <a:p>
            <a:r>
              <a:rPr lang="en-US" b="1" dirty="0">
                <a:latin typeface="Helvetica" pitchFamily="2" charset="0"/>
                <a:cs typeface="Arial"/>
              </a:rPr>
              <a:t>Product Features</a:t>
            </a:r>
            <a:endParaRPr lang="en-US" b="1" dirty="0">
              <a:latin typeface="Helvetica"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4340" y="3852503"/>
            <a:ext cx="53975" cy="1048385"/>
          </a:xfrm>
          <a:prstGeom prst="rect">
            <a:avLst/>
          </a:prstGeom>
        </p:spPr>
        <p:txBody>
          <a:bodyPr vert="horz" wrap="square" lIns="0" tIns="0" rIns="0" bIns="0" rtlCol="0">
            <a:spAutoFit/>
          </a:bodyPr>
          <a:lstStyle/>
          <a:p>
            <a:pPr>
              <a:lnSpc>
                <a:spcPts val="1325"/>
              </a:lnSpc>
            </a:pPr>
            <a:r>
              <a:rPr sz="1200" dirty="0">
                <a:latin typeface="Arial"/>
                <a:cs typeface="Arial"/>
              </a:rPr>
              <a:t>•</a:t>
            </a:r>
            <a:endParaRPr sz="1200">
              <a:latin typeface="Arial"/>
              <a:cs typeface="Arial"/>
            </a:endParaRPr>
          </a:p>
          <a:p>
            <a:pPr>
              <a:lnSpc>
                <a:spcPct val="100000"/>
              </a:lnSpc>
              <a:spcBef>
                <a:spcPts val="285"/>
              </a:spcBef>
            </a:pPr>
            <a:r>
              <a:rPr sz="1200" dirty="0">
                <a:latin typeface="Arial"/>
                <a:cs typeface="Arial"/>
              </a:rPr>
              <a:t>•</a:t>
            </a:r>
            <a:endParaRPr sz="1200">
              <a:latin typeface="Arial"/>
              <a:cs typeface="Arial"/>
            </a:endParaRPr>
          </a:p>
          <a:p>
            <a:pPr>
              <a:lnSpc>
                <a:spcPct val="100000"/>
              </a:lnSpc>
              <a:spcBef>
                <a:spcPts val="5"/>
              </a:spcBef>
            </a:pPr>
            <a:endParaRPr sz="1750">
              <a:latin typeface="Arial"/>
              <a:cs typeface="Arial"/>
            </a:endParaRPr>
          </a:p>
          <a:p>
            <a:pPr>
              <a:lnSpc>
                <a:spcPct val="100000"/>
              </a:lnSpc>
            </a:pPr>
            <a:r>
              <a:rPr sz="1200" dirty="0">
                <a:latin typeface="Arial"/>
                <a:cs typeface="Arial"/>
              </a:rPr>
              <a:t>•</a:t>
            </a:r>
            <a:endParaRPr sz="1200">
              <a:latin typeface="Arial"/>
              <a:cs typeface="Arial"/>
            </a:endParaRPr>
          </a:p>
          <a:p>
            <a:pPr>
              <a:lnSpc>
                <a:spcPct val="100000"/>
              </a:lnSpc>
              <a:spcBef>
                <a:spcPts val="290"/>
              </a:spcBef>
            </a:pPr>
            <a:r>
              <a:rPr sz="1200" dirty="0">
                <a:latin typeface="Arial"/>
                <a:cs typeface="Arial"/>
              </a:rPr>
              <a:t>•</a:t>
            </a:r>
            <a:endParaRPr sz="1200">
              <a:latin typeface="Arial"/>
              <a:cs typeface="Arial"/>
            </a:endParaRPr>
          </a:p>
        </p:txBody>
      </p:sp>
      <p:sp>
        <p:nvSpPr>
          <p:cNvPr id="3" name="object 3"/>
          <p:cNvSpPr txBox="1"/>
          <p:nvPr/>
        </p:nvSpPr>
        <p:spPr>
          <a:xfrm>
            <a:off x="407035" y="1346547"/>
            <a:ext cx="6108065" cy="4178131"/>
          </a:xfrm>
          <a:prstGeom prst="rect">
            <a:avLst/>
          </a:prstGeom>
        </p:spPr>
        <p:txBody>
          <a:bodyPr vert="horz" wrap="square" lIns="0" tIns="12700" rIns="0" bIns="0" rtlCol="0">
            <a:spAutoFit/>
          </a:bodyPr>
          <a:lstStyle/>
          <a:p>
            <a:pPr>
              <a:lnSpc>
                <a:spcPts val="1840"/>
              </a:lnSpc>
              <a:spcBef>
                <a:spcPts val="5"/>
              </a:spcBef>
            </a:pPr>
            <a:endParaRPr sz="2200" dirty="0">
              <a:latin typeface="Helvetica" pitchFamily="2" charset="0"/>
              <a:cs typeface="Arial"/>
            </a:endParaRPr>
          </a:p>
          <a:p>
            <a:pPr marL="321945" marR="3296920">
              <a:lnSpc>
                <a:spcPts val="1840"/>
              </a:lnSpc>
            </a:pPr>
            <a:r>
              <a:rPr sz="1400" b="1" dirty="0">
                <a:latin typeface="Helvetica" pitchFamily="2" charset="0"/>
                <a:cs typeface="Arial"/>
              </a:rPr>
              <a:t>Four Types of USC products aiming for :</a:t>
            </a:r>
            <a:endParaRPr sz="1400" dirty="0">
              <a:latin typeface="Helvetica" pitchFamily="2" charset="0"/>
              <a:cs typeface="Arial"/>
            </a:endParaRPr>
          </a:p>
          <a:p>
            <a:pPr marL="355600" indent="-342900">
              <a:lnSpc>
                <a:spcPts val="1840"/>
              </a:lnSpc>
              <a:spcBef>
                <a:spcPts val="340"/>
              </a:spcBef>
              <a:buFont typeface="Arial"/>
              <a:buChar char="•"/>
              <a:tabLst>
                <a:tab pos="355600" algn="l"/>
              </a:tabLst>
            </a:pPr>
            <a:r>
              <a:rPr sz="1400" dirty="0">
                <a:latin typeface="Helvetica" pitchFamily="2" charset="0"/>
                <a:cs typeface="Arial"/>
              </a:rPr>
              <a:t>preventing negligent accidents, preventing natural disasters</a:t>
            </a:r>
          </a:p>
          <a:p>
            <a:pPr marL="355600" indent="-342900">
              <a:lnSpc>
                <a:spcPts val="1840"/>
              </a:lnSpc>
              <a:spcBef>
                <a:spcPts val="335"/>
              </a:spcBef>
              <a:buFont typeface="Arial"/>
              <a:buChar char="•"/>
              <a:tabLst>
                <a:tab pos="355600" algn="l"/>
              </a:tabLst>
            </a:pPr>
            <a:r>
              <a:rPr sz="1400" dirty="0">
                <a:latin typeface="Helvetica" pitchFamily="2" charset="0"/>
                <a:cs typeface="Arial"/>
              </a:rPr>
              <a:t>protecting pedestrians, preventing head-on collisions</a:t>
            </a:r>
          </a:p>
          <a:p>
            <a:pPr marL="355600" indent="-342900">
              <a:lnSpc>
                <a:spcPts val="1840"/>
              </a:lnSpc>
              <a:spcBef>
                <a:spcPts val="335"/>
              </a:spcBef>
              <a:buFont typeface="Arial"/>
              <a:buChar char="•"/>
              <a:tabLst>
                <a:tab pos="355600" algn="l"/>
              </a:tabLst>
            </a:pPr>
            <a:r>
              <a:rPr sz="1400" dirty="0">
                <a:latin typeface="Helvetica" pitchFamily="2" charset="0"/>
                <a:cs typeface="Arial"/>
              </a:rPr>
              <a:t>enhancing aesthetics in cities</a:t>
            </a:r>
          </a:p>
          <a:p>
            <a:pPr>
              <a:lnSpc>
                <a:spcPts val="1840"/>
              </a:lnSpc>
              <a:spcBef>
                <a:spcPts val="55"/>
              </a:spcBef>
            </a:pPr>
            <a:endParaRPr lang="en-US" sz="2000" dirty="0">
              <a:latin typeface="Helvetica" pitchFamily="2" charset="0"/>
              <a:cs typeface="Arial"/>
            </a:endParaRPr>
          </a:p>
          <a:p>
            <a:pPr>
              <a:lnSpc>
                <a:spcPts val="1840"/>
              </a:lnSpc>
              <a:spcBef>
                <a:spcPts val="55"/>
              </a:spcBef>
            </a:pPr>
            <a:endParaRPr sz="2000" dirty="0">
              <a:latin typeface="Helvetica" pitchFamily="2" charset="0"/>
              <a:cs typeface="Arial"/>
            </a:endParaRPr>
          </a:p>
          <a:p>
            <a:pPr marL="12700">
              <a:lnSpc>
                <a:spcPts val="1840"/>
              </a:lnSpc>
            </a:pPr>
            <a:r>
              <a:rPr sz="1400" b="1" dirty="0">
                <a:latin typeface="Helvetica" pitchFamily="2" charset="0"/>
                <a:cs typeface="Arial"/>
              </a:rPr>
              <a:t>1. USC for High Voltage Transformer</a:t>
            </a:r>
            <a:endParaRPr sz="2000" dirty="0">
              <a:latin typeface="Helvetica" pitchFamily="2" charset="0"/>
              <a:cs typeface="Arial"/>
            </a:endParaRPr>
          </a:p>
          <a:p>
            <a:pPr marL="3913504">
              <a:lnSpc>
                <a:spcPts val="1840"/>
              </a:lnSpc>
            </a:pPr>
            <a:endParaRPr lang="en-US" sz="1400" b="1" dirty="0">
              <a:latin typeface="Helvetica" pitchFamily="2" charset="0"/>
              <a:cs typeface="Arial"/>
            </a:endParaRPr>
          </a:p>
          <a:p>
            <a:pPr marL="3913504">
              <a:lnSpc>
                <a:spcPts val="1840"/>
              </a:lnSpc>
            </a:pPr>
            <a:endParaRPr lang="en-US" sz="900" b="1" dirty="0">
              <a:latin typeface="Helvetica" pitchFamily="2" charset="0"/>
              <a:cs typeface="Arial"/>
            </a:endParaRPr>
          </a:p>
          <a:p>
            <a:pPr marL="3913504">
              <a:lnSpc>
                <a:spcPts val="1840"/>
              </a:lnSpc>
            </a:pPr>
            <a:r>
              <a:rPr sz="1400" b="1" dirty="0">
                <a:latin typeface="Helvetica" pitchFamily="2" charset="0"/>
                <a:cs typeface="Arial"/>
              </a:rPr>
              <a:t>Model : S-1 (Smart-1)</a:t>
            </a:r>
            <a:endParaRPr sz="1400" dirty="0">
              <a:latin typeface="Helvetica" pitchFamily="2" charset="0"/>
              <a:cs typeface="Arial"/>
            </a:endParaRPr>
          </a:p>
          <a:p>
            <a:pPr marL="3919220">
              <a:lnSpc>
                <a:spcPts val="1840"/>
              </a:lnSpc>
              <a:spcBef>
                <a:spcPts val="285"/>
              </a:spcBef>
            </a:pPr>
            <a:r>
              <a:rPr sz="1200" dirty="0">
                <a:latin typeface="Helvetica" pitchFamily="2" charset="0"/>
                <a:cs typeface="AppleGothic"/>
              </a:rPr>
              <a:t>Exterior</a:t>
            </a:r>
          </a:p>
          <a:p>
            <a:pPr marL="3919220">
              <a:lnSpc>
                <a:spcPts val="1840"/>
              </a:lnSpc>
              <a:spcBef>
                <a:spcPts val="290"/>
              </a:spcBef>
            </a:pPr>
            <a:r>
              <a:rPr sz="1200" dirty="0">
                <a:latin typeface="Helvetica" pitchFamily="2" charset="0"/>
                <a:cs typeface="AppleGothic"/>
              </a:rPr>
              <a:t>2,600(W) x 3,600(L) x 2,300(H)</a:t>
            </a:r>
          </a:p>
          <a:p>
            <a:pPr>
              <a:lnSpc>
                <a:spcPts val="1840"/>
              </a:lnSpc>
              <a:spcBef>
                <a:spcPts val="25"/>
              </a:spcBef>
            </a:pPr>
            <a:endParaRPr sz="1350" dirty="0">
              <a:latin typeface="Helvetica" pitchFamily="2" charset="0"/>
              <a:cs typeface="AppleGothic"/>
            </a:endParaRPr>
          </a:p>
          <a:p>
            <a:pPr marL="3919220">
              <a:lnSpc>
                <a:spcPts val="1840"/>
              </a:lnSpc>
            </a:pPr>
            <a:r>
              <a:rPr sz="1200" dirty="0">
                <a:latin typeface="Helvetica" pitchFamily="2" charset="0"/>
                <a:cs typeface="AppleGothic"/>
              </a:rPr>
              <a:t>Interior</a:t>
            </a:r>
          </a:p>
          <a:p>
            <a:pPr marL="3919220">
              <a:lnSpc>
                <a:spcPts val="1840"/>
              </a:lnSpc>
              <a:spcBef>
                <a:spcPts val="290"/>
              </a:spcBef>
            </a:pPr>
            <a:r>
              <a:rPr sz="1200" dirty="0">
                <a:latin typeface="Helvetica" pitchFamily="2" charset="0"/>
                <a:cs typeface="AppleGothic"/>
              </a:rPr>
              <a:t>2,140(W) x 3,140(L) x 1,810(H)</a:t>
            </a:r>
          </a:p>
        </p:txBody>
      </p:sp>
      <p:sp>
        <p:nvSpPr>
          <p:cNvPr id="4" name="object 4"/>
          <p:cNvSpPr txBox="1"/>
          <p:nvPr/>
        </p:nvSpPr>
        <p:spPr>
          <a:xfrm>
            <a:off x="467995" y="5802672"/>
            <a:ext cx="1665605"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Helvetica" pitchFamily="2" charset="0"/>
                <a:cs typeface="Arial"/>
              </a:rPr>
              <a:t>Installation</a:t>
            </a:r>
            <a:r>
              <a:rPr sz="1400" b="1" spc="50" dirty="0">
                <a:latin typeface="Helvetica" pitchFamily="2" charset="0"/>
                <a:cs typeface="Arial"/>
              </a:rPr>
              <a:t> </a:t>
            </a:r>
            <a:r>
              <a:rPr sz="1400" b="1" spc="-50" dirty="0">
                <a:latin typeface="Helvetica" pitchFamily="2" charset="0"/>
                <a:cs typeface="Arial"/>
              </a:rPr>
              <a:t>Process</a:t>
            </a:r>
            <a:endParaRPr sz="1400" b="1" dirty="0">
              <a:latin typeface="Helvetica" pitchFamily="2" charset="0"/>
              <a:cs typeface="Arial"/>
            </a:endParaRPr>
          </a:p>
        </p:txBody>
      </p:sp>
      <p:sp>
        <p:nvSpPr>
          <p:cNvPr id="5" name="object 5"/>
          <p:cNvSpPr txBox="1"/>
          <p:nvPr/>
        </p:nvSpPr>
        <p:spPr>
          <a:xfrm>
            <a:off x="2243936" y="6775676"/>
            <a:ext cx="20383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a:t>
            </a:r>
            <a:endParaRPr sz="1400" dirty="0">
              <a:latin typeface="Arial"/>
              <a:cs typeface="Arial"/>
            </a:endParaRPr>
          </a:p>
        </p:txBody>
      </p:sp>
      <p:sp>
        <p:nvSpPr>
          <p:cNvPr id="6" name="object 6"/>
          <p:cNvSpPr txBox="1"/>
          <p:nvPr/>
        </p:nvSpPr>
        <p:spPr>
          <a:xfrm>
            <a:off x="4262309" y="6775676"/>
            <a:ext cx="20383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a:t>
            </a:r>
            <a:endParaRPr sz="1400" dirty="0">
              <a:latin typeface="Arial"/>
              <a:cs typeface="Arial"/>
            </a:endParaRPr>
          </a:p>
        </p:txBody>
      </p:sp>
      <p:sp>
        <p:nvSpPr>
          <p:cNvPr id="7" name="object 7"/>
          <p:cNvSpPr txBox="1"/>
          <p:nvPr/>
        </p:nvSpPr>
        <p:spPr>
          <a:xfrm>
            <a:off x="1771926" y="8420611"/>
            <a:ext cx="2286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a:t>
            </a:r>
            <a:endParaRPr sz="1600" dirty="0">
              <a:latin typeface="Arial"/>
              <a:cs typeface="Arial"/>
            </a:endParaRPr>
          </a:p>
        </p:txBody>
      </p:sp>
      <p:sp>
        <p:nvSpPr>
          <p:cNvPr id="8" name="object 8"/>
          <p:cNvSpPr txBox="1"/>
          <p:nvPr/>
        </p:nvSpPr>
        <p:spPr>
          <a:xfrm>
            <a:off x="4237544" y="8377426"/>
            <a:ext cx="2286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a:t>
            </a:r>
            <a:endParaRPr sz="1600" dirty="0">
              <a:latin typeface="Arial"/>
              <a:cs typeface="Arial"/>
            </a:endParaRPr>
          </a:p>
        </p:txBody>
      </p:sp>
      <p:grpSp>
        <p:nvGrpSpPr>
          <p:cNvPr id="9" name="object 9"/>
          <p:cNvGrpSpPr/>
          <p:nvPr/>
        </p:nvGrpSpPr>
        <p:grpSpPr>
          <a:xfrm>
            <a:off x="4640298" y="6192071"/>
            <a:ext cx="1591945" cy="3093831"/>
            <a:chOff x="4574794" y="6239478"/>
            <a:chExt cx="1591945" cy="3093831"/>
          </a:xfrm>
        </p:grpSpPr>
        <p:pic>
          <p:nvPicPr>
            <p:cNvPr id="10" name="object 10"/>
            <p:cNvPicPr/>
            <p:nvPr/>
          </p:nvPicPr>
          <p:blipFill>
            <a:blip r:embed="rId2" cstate="print"/>
            <a:stretch>
              <a:fillRect/>
            </a:stretch>
          </p:blipFill>
          <p:spPr>
            <a:xfrm>
              <a:off x="4576390" y="8015759"/>
              <a:ext cx="1564980" cy="1317550"/>
            </a:xfrm>
            <a:prstGeom prst="rect">
              <a:avLst/>
            </a:prstGeom>
            <a:ln>
              <a:noFill/>
            </a:ln>
          </p:spPr>
        </p:pic>
        <p:pic>
          <p:nvPicPr>
            <p:cNvPr id="11" name="object 11"/>
            <p:cNvPicPr/>
            <p:nvPr/>
          </p:nvPicPr>
          <p:blipFill>
            <a:blip r:embed="rId3" cstate="print"/>
            <a:stretch>
              <a:fillRect/>
            </a:stretch>
          </p:blipFill>
          <p:spPr>
            <a:xfrm>
              <a:off x="4576390" y="6239478"/>
              <a:ext cx="1564980" cy="1516888"/>
            </a:xfrm>
            <a:prstGeom prst="rect">
              <a:avLst/>
            </a:prstGeom>
            <a:ln>
              <a:noFill/>
            </a:ln>
          </p:spPr>
        </p:pic>
        <p:sp>
          <p:nvSpPr>
            <p:cNvPr id="12" name="object 12"/>
            <p:cNvSpPr/>
            <p:nvPr/>
          </p:nvSpPr>
          <p:spPr>
            <a:xfrm>
              <a:off x="4574794" y="6598157"/>
              <a:ext cx="1591945" cy="1543050"/>
            </a:xfrm>
            <a:custGeom>
              <a:avLst/>
              <a:gdLst/>
              <a:ahLst/>
              <a:cxnLst/>
              <a:rect l="l" t="t" r="r" b="b"/>
              <a:pathLst>
                <a:path w="1591945" h="1543050">
                  <a:moveTo>
                    <a:pt x="0" y="1542923"/>
                  </a:moveTo>
                  <a:lnTo>
                    <a:pt x="1591437" y="1542923"/>
                  </a:lnTo>
                  <a:lnTo>
                    <a:pt x="1591437" y="0"/>
                  </a:lnTo>
                  <a:lnTo>
                    <a:pt x="0" y="0"/>
                  </a:lnTo>
                  <a:lnTo>
                    <a:pt x="0" y="1542923"/>
                  </a:lnTo>
                  <a:close/>
                </a:path>
              </a:pathLst>
            </a:custGeom>
            <a:ln w="12700">
              <a:noFill/>
            </a:ln>
          </p:spPr>
          <p:txBody>
            <a:bodyPr wrap="square" lIns="0" tIns="0" rIns="0" bIns="0" rtlCol="0"/>
            <a:lstStyle/>
            <a:p>
              <a:endParaRPr/>
            </a:p>
          </p:txBody>
        </p:sp>
      </p:grpSp>
      <p:pic>
        <p:nvPicPr>
          <p:cNvPr id="13" name="object 13"/>
          <p:cNvPicPr/>
          <p:nvPr/>
        </p:nvPicPr>
        <p:blipFill>
          <a:blip r:embed="rId4" cstate="print"/>
          <a:stretch>
            <a:fillRect/>
          </a:stretch>
        </p:blipFill>
        <p:spPr>
          <a:xfrm>
            <a:off x="434340" y="3642912"/>
            <a:ext cx="3619193" cy="1876310"/>
          </a:xfrm>
          <a:prstGeom prst="rect">
            <a:avLst/>
          </a:prstGeom>
        </p:spPr>
      </p:pic>
      <p:grpSp>
        <p:nvGrpSpPr>
          <p:cNvPr id="14" name="object 14"/>
          <p:cNvGrpSpPr/>
          <p:nvPr/>
        </p:nvGrpSpPr>
        <p:grpSpPr>
          <a:xfrm>
            <a:off x="610862" y="6192071"/>
            <a:ext cx="3475698" cy="3114335"/>
            <a:chOff x="614337" y="6497342"/>
            <a:chExt cx="3475698" cy="3114335"/>
          </a:xfrm>
        </p:grpSpPr>
        <p:pic>
          <p:nvPicPr>
            <p:cNvPr id="15" name="object 15"/>
            <p:cNvPicPr/>
            <p:nvPr/>
          </p:nvPicPr>
          <p:blipFill>
            <a:blip r:embed="rId5" cstate="print"/>
            <a:stretch>
              <a:fillRect/>
            </a:stretch>
          </p:blipFill>
          <p:spPr>
            <a:xfrm>
              <a:off x="671993" y="6501030"/>
              <a:ext cx="1406019" cy="1513200"/>
            </a:xfrm>
            <a:prstGeom prst="rect">
              <a:avLst/>
            </a:prstGeom>
            <a:ln>
              <a:noFill/>
            </a:ln>
          </p:spPr>
        </p:pic>
        <p:sp>
          <p:nvSpPr>
            <p:cNvPr id="16" name="object 16"/>
            <p:cNvSpPr/>
            <p:nvPr/>
          </p:nvSpPr>
          <p:spPr>
            <a:xfrm>
              <a:off x="614337" y="6565900"/>
              <a:ext cx="1452245" cy="1562100"/>
            </a:xfrm>
            <a:custGeom>
              <a:avLst/>
              <a:gdLst/>
              <a:ahLst/>
              <a:cxnLst/>
              <a:rect l="l" t="t" r="r" b="b"/>
              <a:pathLst>
                <a:path w="1452245" h="1562100">
                  <a:moveTo>
                    <a:pt x="0" y="1561845"/>
                  </a:moveTo>
                  <a:lnTo>
                    <a:pt x="1452118" y="1561845"/>
                  </a:lnTo>
                  <a:lnTo>
                    <a:pt x="1452118" y="0"/>
                  </a:lnTo>
                  <a:lnTo>
                    <a:pt x="0" y="0"/>
                  </a:lnTo>
                  <a:lnTo>
                    <a:pt x="0" y="1561845"/>
                  </a:lnTo>
                  <a:close/>
                </a:path>
              </a:pathLst>
            </a:custGeom>
            <a:ln w="12700">
              <a:noFill/>
            </a:ln>
          </p:spPr>
          <p:txBody>
            <a:bodyPr wrap="square" lIns="0" tIns="0" rIns="0" bIns="0" rtlCol="0"/>
            <a:lstStyle/>
            <a:p>
              <a:endParaRPr/>
            </a:p>
          </p:txBody>
        </p:sp>
        <p:pic>
          <p:nvPicPr>
            <p:cNvPr id="17" name="object 17"/>
            <p:cNvPicPr/>
            <p:nvPr/>
          </p:nvPicPr>
          <p:blipFill>
            <a:blip r:embed="rId6" cstate="print"/>
            <a:stretch>
              <a:fillRect/>
            </a:stretch>
          </p:blipFill>
          <p:spPr>
            <a:xfrm>
              <a:off x="2626995" y="6497342"/>
              <a:ext cx="1449832" cy="1516888"/>
            </a:xfrm>
            <a:prstGeom prst="rect">
              <a:avLst/>
            </a:prstGeom>
            <a:ln>
              <a:noFill/>
            </a:ln>
          </p:spPr>
        </p:pic>
        <p:sp>
          <p:nvSpPr>
            <p:cNvPr id="18" name="object 18"/>
            <p:cNvSpPr/>
            <p:nvPr/>
          </p:nvSpPr>
          <p:spPr>
            <a:xfrm>
              <a:off x="2626995" y="6565900"/>
              <a:ext cx="1463040" cy="1529715"/>
            </a:xfrm>
            <a:custGeom>
              <a:avLst/>
              <a:gdLst/>
              <a:ahLst/>
              <a:cxnLst/>
              <a:rect l="l" t="t" r="r" b="b"/>
              <a:pathLst>
                <a:path w="1463039" h="1529715">
                  <a:moveTo>
                    <a:pt x="0" y="1529588"/>
                  </a:moveTo>
                  <a:lnTo>
                    <a:pt x="1462532" y="1529588"/>
                  </a:lnTo>
                  <a:lnTo>
                    <a:pt x="1462532" y="0"/>
                  </a:lnTo>
                  <a:lnTo>
                    <a:pt x="0" y="0"/>
                  </a:lnTo>
                  <a:lnTo>
                    <a:pt x="0" y="1529588"/>
                  </a:lnTo>
                  <a:close/>
                </a:path>
              </a:pathLst>
            </a:custGeom>
            <a:ln w="12700">
              <a:noFill/>
            </a:ln>
          </p:spPr>
          <p:txBody>
            <a:bodyPr wrap="square" lIns="0" tIns="0" rIns="0" bIns="0" rtlCol="0"/>
            <a:lstStyle/>
            <a:p>
              <a:endParaRPr/>
            </a:p>
          </p:txBody>
        </p:sp>
        <p:pic>
          <p:nvPicPr>
            <p:cNvPr id="19" name="object 19"/>
            <p:cNvPicPr/>
            <p:nvPr/>
          </p:nvPicPr>
          <p:blipFill>
            <a:blip r:embed="rId7" cstate="print"/>
            <a:stretch>
              <a:fillRect/>
            </a:stretch>
          </p:blipFill>
          <p:spPr>
            <a:xfrm>
              <a:off x="2154985" y="8273623"/>
              <a:ext cx="1935050" cy="1317108"/>
            </a:xfrm>
            <a:prstGeom prst="rect">
              <a:avLst/>
            </a:prstGeom>
            <a:ln>
              <a:noFill/>
            </a:ln>
          </p:spPr>
        </p:pic>
        <p:sp>
          <p:nvSpPr>
            <p:cNvPr id="20" name="object 20"/>
            <p:cNvSpPr/>
            <p:nvPr/>
          </p:nvSpPr>
          <p:spPr>
            <a:xfrm>
              <a:off x="1191590" y="8128317"/>
              <a:ext cx="2172970" cy="1483360"/>
            </a:xfrm>
            <a:custGeom>
              <a:avLst/>
              <a:gdLst/>
              <a:ahLst/>
              <a:cxnLst/>
              <a:rect l="l" t="t" r="r" b="b"/>
              <a:pathLst>
                <a:path w="2172970" h="1483359">
                  <a:moveTo>
                    <a:pt x="0" y="1483106"/>
                  </a:moveTo>
                  <a:lnTo>
                    <a:pt x="2172970" y="1483106"/>
                  </a:lnTo>
                  <a:lnTo>
                    <a:pt x="2172970" y="0"/>
                  </a:lnTo>
                  <a:lnTo>
                    <a:pt x="0" y="0"/>
                  </a:lnTo>
                  <a:lnTo>
                    <a:pt x="0" y="1483106"/>
                  </a:lnTo>
                  <a:close/>
                </a:path>
              </a:pathLst>
            </a:custGeom>
            <a:ln w="12700">
              <a:noFill/>
            </a:ln>
          </p:spPr>
          <p:txBody>
            <a:bodyPr wrap="square" lIns="0" tIns="0" rIns="0" bIns="0" rtlCol="0"/>
            <a:lstStyle/>
            <a:p>
              <a:endParaRPr/>
            </a:p>
          </p:txBody>
        </p:sp>
      </p:grpSp>
      <p:sp>
        <p:nvSpPr>
          <p:cNvPr id="23" name="object 3">
            <a:extLst>
              <a:ext uri="{FF2B5EF4-FFF2-40B4-BE49-F238E27FC236}">
                <a16:creationId xmlns:a16="http://schemas.microsoft.com/office/drawing/2014/main" xmlns="" id="{26B56061-C53E-EFF1-DA6F-61EDE3DDBECE}"/>
              </a:ext>
            </a:extLst>
          </p:cNvPr>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rtlCol="0"/>
          <a:lstStyle/>
          <a:p>
            <a:endParaRPr/>
          </a:p>
        </p:txBody>
      </p:sp>
      <p:sp>
        <p:nvSpPr>
          <p:cNvPr id="24" name="object 18">
            <a:extLst>
              <a:ext uri="{FF2B5EF4-FFF2-40B4-BE49-F238E27FC236}">
                <a16:creationId xmlns:a16="http://schemas.microsoft.com/office/drawing/2014/main" xmlns="" id="{0FF14368-498D-9E6A-04D6-1948F3D9B701}"/>
              </a:ext>
            </a:extLst>
          </p:cNvPr>
          <p:cNvSpPr txBox="1">
            <a:spLocks noGrp="1"/>
          </p:cNvSpPr>
          <p:nvPr>
            <p:ph type="ftr" sz="quarter" idx="5"/>
          </p:nvPr>
        </p:nvSpPr>
        <p:spPr>
          <a:xfrm>
            <a:off x="5315052" y="9677400"/>
            <a:ext cx="1600200" cy="198285"/>
          </a:xfrm>
          <a:prstGeom prst="rect">
            <a:avLst/>
          </a:prstGeom>
        </p:spPr>
        <p:txBody>
          <a:bodyPr vert="horz" wrap="square" lIns="0" tIns="74447" rIns="0" bIns="0" rtlCol="0">
            <a:spAutoFit/>
          </a:bodyPr>
          <a:lstStyle/>
          <a:p>
            <a:pPr marL="135890">
              <a:lnSpc>
                <a:spcPct val="100000"/>
              </a:lnSpc>
              <a:spcBef>
                <a:spcPts val="195"/>
              </a:spcBef>
            </a:pPr>
            <a:r>
              <a:rPr sz="800" dirty="0">
                <a:latin typeface="Helvetica" pitchFamily="2" charset="0"/>
              </a:rPr>
              <a:t>KOREA</a:t>
            </a:r>
            <a:r>
              <a:rPr sz="800" spc="-30" dirty="0">
                <a:latin typeface="Helvetica" pitchFamily="2" charset="0"/>
              </a:rPr>
              <a:t> </a:t>
            </a:r>
            <a:r>
              <a:rPr sz="800" dirty="0">
                <a:latin typeface="Helvetica" pitchFamily="2" charset="0"/>
              </a:rPr>
              <a:t>SAFETY</a:t>
            </a:r>
            <a:r>
              <a:rPr sz="800" spc="-30" dirty="0">
                <a:latin typeface="Helvetica" pitchFamily="2" charset="0"/>
              </a:rPr>
              <a:t> </a:t>
            </a:r>
            <a:r>
              <a:rPr sz="800" spc="-10" dirty="0">
                <a:latin typeface="Helvetica" pitchFamily="2" charset="0"/>
              </a:rPr>
              <a:t>INDUSTRY</a:t>
            </a:r>
          </a:p>
        </p:txBody>
      </p:sp>
      <p:sp>
        <p:nvSpPr>
          <p:cNvPr id="21" name="TextBox 20">
            <a:extLst>
              <a:ext uri="{FF2B5EF4-FFF2-40B4-BE49-F238E27FC236}">
                <a16:creationId xmlns:a16="http://schemas.microsoft.com/office/drawing/2014/main" xmlns="" id="{26A7AA68-0C9F-027D-CC1F-B8B004FF17F8}"/>
              </a:ext>
            </a:extLst>
          </p:cNvPr>
          <p:cNvSpPr txBox="1"/>
          <p:nvPr/>
        </p:nvSpPr>
        <p:spPr>
          <a:xfrm>
            <a:off x="685800" y="587514"/>
            <a:ext cx="838200" cy="707886"/>
          </a:xfrm>
          <a:prstGeom prst="rect">
            <a:avLst/>
          </a:prstGeom>
          <a:noFill/>
        </p:spPr>
        <p:txBody>
          <a:bodyPr wrap="square" rtlCol="0">
            <a:spAutoFit/>
          </a:bodyPr>
          <a:lstStyle/>
          <a:p>
            <a:r>
              <a:rPr lang="en-US" sz="4000" b="1" dirty="0">
                <a:latin typeface="Helvetica" pitchFamily="2" charset="0"/>
                <a:cs typeface="Arial"/>
              </a:rPr>
              <a:t>03</a:t>
            </a:r>
            <a:endParaRPr lang="en-US" sz="4000" dirty="0"/>
          </a:p>
        </p:txBody>
      </p:sp>
      <p:sp>
        <p:nvSpPr>
          <p:cNvPr id="22" name="TextBox 21">
            <a:extLst>
              <a:ext uri="{FF2B5EF4-FFF2-40B4-BE49-F238E27FC236}">
                <a16:creationId xmlns:a16="http://schemas.microsoft.com/office/drawing/2014/main" xmlns="" id="{DEDEB673-B3A3-08B4-790E-4C5A4C224DF9}"/>
              </a:ext>
            </a:extLst>
          </p:cNvPr>
          <p:cNvSpPr txBox="1"/>
          <p:nvPr/>
        </p:nvSpPr>
        <p:spPr>
          <a:xfrm>
            <a:off x="1386622" y="646974"/>
            <a:ext cx="4267200" cy="646331"/>
          </a:xfrm>
          <a:prstGeom prst="rect">
            <a:avLst/>
          </a:prstGeom>
          <a:noFill/>
        </p:spPr>
        <p:txBody>
          <a:bodyPr wrap="square" rtlCol="0">
            <a:spAutoFit/>
          </a:bodyPr>
          <a:lstStyle/>
          <a:p>
            <a:r>
              <a:rPr lang="en-US" b="1" dirty="0">
                <a:latin typeface="Helvetica" pitchFamily="2" charset="0"/>
                <a:cs typeface="Arial"/>
              </a:rPr>
              <a:t>Business Areas</a:t>
            </a:r>
          </a:p>
          <a:p>
            <a:r>
              <a:rPr lang="en-US" b="1" dirty="0">
                <a:latin typeface="Helvetica" pitchFamily="2" charset="0"/>
                <a:cs typeface="Arial"/>
              </a:rPr>
              <a:t>Electrical Safety Products</a:t>
            </a:r>
            <a:endParaRPr lang="en-US" b="1" dirty="0">
              <a:latin typeface="Helvetica" pitchFamily="2" charset="0"/>
            </a:endParaRPr>
          </a:p>
        </p:txBody>
      </p:sp>
      <p:sp>
        <p:nvSpPr>
          <p:cNvPr id="25" name="Right Arrow 24">
            <a:extLst>
              <a:ext uri="{FF2B5EF4-FFF2-40B4-BE49-F238E27FC236}">
                <a16:creationId xmlns:a16="http://schemas.microsoft.com/office/drawing/2014/main" xmlns="" id="{AE410FE9-EF2C-CEE1-DF37-22CDE0B3FECC}"/>
              </a:ext>
            </a:extLst>
          </p:cNvPr>
          <p:cNvSpPr/>
          <p:nvPr/>
        </p:nvSpPr>
        <p:spPr>
          <a:xfrm>
            <a:off x="2209094" y="6790476"/>
            <a:ext cx="326283" cy="320078"/>
          </a:xfrm>
          <a:prstGeom prst="rightArrow">
            <a:avLst/>
          </a:prstGeom>
          <a:solidFill>
            <a:srgbClr val="BCC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xmlns="" id="{DA15E5EE-7F55-57C9-3E33-575C9FC9055F}"/>
              </a:ext>
            </a:extLst>
          </p:cNvPr>
          <p:cNvSpPr/>
          <p:nvPr/>
        </p:nvSpPr>
        <p:spPr>
          <a:xfrm>
            <a:off x="4204136" y="6772217"/>
            <a:ext cx="326283" cy="320078"/>
          </a:xfrm>
          <a:prstGeom prst="rightArrow">
            <a:avLst/>
          </a:prstGeom>
          <a:solidFill>
            <a:srgbClr val="BCC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xmlns="" id="{9FCCB23B-A8CF-D34F-927A-B38EF8767E28}"/>
              </a:ext>
            </a:extLst>
          </p:cNvPr>
          <p:cNvSpPr/>
          <p:nvPr/>
        </p:nvSpPr>
        <p:spPr>
          <a:xfrm>
            <a:off x="1737352" y="8450361"/>
            <a:ext cx="326283" cy="320078"/>
          </a:xfrm>
          <a:prstGeom prst="rightArrow">
            <a:avLst/>
          </a:prstGeom>
          <a:solidFill>
            <a:srgbClr val="BCC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xmlns="" id="{E87A64B8-5E0A-81A5-3EBD-B35B0CCCB48E}"/>
              </a:ext>
            </a:extLst>
          </p:cNvPr>
          <p:cNvSpPr/>
          <p:nvPr/>
        </p:nvSpPr>
        <p:spPr>
          <a:xfrm>
            <a:off x="4227736" y="8450361"/>
            <a:ext cx="326283" cy="320078"/>
          </a:xfrm>
          <a:prstGeom prst="rightArrow">
            <a:avLst/>
          </a:prstGeom>
          <a:solidFill>
            <a:srgbClr val="BCC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1581" y="381000"/>
            <a:ext cx="6294978" cy="579646"/>
          </a:xfrm>
          <a:prstGeom prst="rect">
            <a:avLst/>
          </a:prstGeom>
        </p:spPr>
        <p:txBody>
          <a:bodyPr vert="horz" wrap="square" lIns="0" tIns="12700" rIns="0" bIns="0">
            <a:spAutoFit/>
          </a:bodyPr>
          <a:lstStyle/>
          <a:p>
            <a:pPr marL="12700">
              <a:lnSpc>
                <a:spcPct val="100000"/>
              </a:lnSpc>
              <a:spcBef>
                <a:spcPts val="100"/>
              </a:spcBef>
              <a:defRPr/>
            </a:pPr>
            <a:r>
              <a:rPr b="1">
                <a:latin typeface="Arial"/>
                <a:cs typeface="Arial"/>
              </a:rPr>
              <a:t>Installation Examples of USC for Transformers </a:t>
            </a:r>
          </a:p>
          <a:p>
            <a:pPr marL="12700">
              <a:lnSpc>
                <a:spcPct val="100000"/>
              </a:lnSpc>
              <a:spcBef>
                <a:spcPts val="100"/>
              </a:spcBef>
              <a:defRPr/>
            </a:pPr>
            <a:r>
              <a:rPr b="1">
                <a:latin typeface="Arial"/>
                <a:cs typeface="Arial"/>
              </a:rPr>
              <a:t>: Before &amp; After</a:t>
            </a:r>
          </a:p>
        </p:txBody>
      </p:sp>
      <p:pic>
        <p:nvPicPr>
          <p:cNvPr id="3" name="object 3"/>
          <p:cNvPicPr/>
          <p:nvPr/>
        </p:nvPicPr>
        <p:blipFill rotWithShape="1">
          <a:blip r:embed="rId2"/>
          <a:stretch>
            <a:fillRect/>
          </a:stretch>
        </p:blipFill>
        <p:spPr>
          <a:xfrm>
            <a:off x="457200" y="1155444"/>
            <a:ext cx="3474619" cy="1927052"/>
          </a:xfrm>
          <a:prstGeom prst="rect">
            <a:avLst/>
          </a:prstGeom>
        </p:spPr>
      </p:pic>
      <p:pic>
        <p:nvPicPr>
          <p:cNvPr id="4" name="object 4"/>
          <p:cNvPicPr/>
          <p:nvPr/>
        </p:nvPicPr>
        <p:blipFill rotWithShape="1">
          <a:blip r:embed="rId3"/>
          <a:stretch>
            <a:fillRect/>
          </a:stretch>
        </p:blipFill>
        <p:spPr>
          <a:xfrm>
            <a:off x="2695344" y="3238500"/>
            <a:ext cx="3705456" cy="1925062"/>
          </a:xfrm>
          <a:prstGeom prst="rect">
            <a:avLst/>
          </a:prstGeom>
        </p:spPr>
      </p:pic>
      <p:pic>
        <p:nvPicPr>
          <p:cNvPr id="5" name="object 5"/>
          <p:cNvPicPr/>
          <p:nvPr/>
        </p:nvPicPr>
        <p:blipFill rotWithShape="1">
          <a:blip r:embed="rId4"/>
          <a:srcRect r="5700"/>
          <a:stretch>
            <a:fillRect/>
          </a:stretch>
        </p:blipFill>
        <p:spPr>
          <a:xfrm>
            <a:off x="457201" y="5323795"/>
            <a:ext cx="3276600" cy="1925062"/>
          </a:xfrm>
          <a:prstGeom prst="rect">
            <a:avLst/>
          </a:prstGeom>
        </p:spPr>
      </p:pic>
      <p:pic>
        <p:nvPicPr>
          <p:cNvPr id="6" name="object 6"/>
          <p:cNvPicPr/>
          <p:nvPr/>
        </p:nvPicPr>
        <p:blipFill rotWithShape="1">
          <a:blip r:embed="rId5"/>
          <a:stretch>
            <a:fillRect/>
          </a:stretch>
        </p:blipFill>
        <p:spPr>
          <a:xfrm>
            <a:off x="2743787" y="7398826"/>
            <a:ext cx="3657013" cy="1925062"/>
          </a:xfrm>
          <a:prstGeom prst="rect">
            <a:avLst/>
          </a:prstGeom>
        </p:spPr>
      </p:pic>
      <p:sp>
        <p:nvSpPr>
          <p:cNvPr id="7" name="object 7"/>
          <p:cNvSpPr txBox="1"/>
          <p:nvPr/>
        </p:nvSpPr>
        <p:spPr>
          <a:xfrm>
            <a:off x="4005185" y="2660342"/>
            <a:ext cx="2993135" cy="416233"/>
          </a:xfrm>
          <a:prstGeom prst="rect">
            <a:avLst/>
          </a:prstGeom>
        </p:spPr>
        <p:txBody>
          <a:bodyPr vert="horz" wrap="square" lIns="0" tIns="12700" rIns="0" bIns="0">
            <a:spAutoFit/>
          </a:bodyPr>
          <a:lstStyle/>
          <a:p>
            <a:pPr marL="12700">
              <a:lnSpc>
                <a:spcPct val="100000"/>
              </a:lnSpc>
              <a:spcBef>
                <a:spcPts val="100"/>
              </a:spcBef>
              <a:defRPr/>
            </a:pPr>
            <a:r>
              <a:rPr sz="1300" b="1">
                <a:latin typeface="Arial"/>
                <a:cs typeface="Arial"/>
              </a:rPr>
              <a:t>Installed 7 units of USC </a:t>
            </a:r>
          </a:p>
          <a:p>
            <a:pPr marL="12700">
              <a:lnSpc>
                <a:spcPct val="100000"/>
              </a:lnSpc>
              <a:spcBef>
                <a:spcPts val="100"/>
              </a:spcBef>
              <a:defRPr/>
            </a:pPr>
            <a:r>
              <a:rPr sz="1300" b="1">
                <a:latin typeface="Arial"/>
                <a:cs typeface="Arial"/>
              </a:rPr>
              <a:t>for transformers in Seoul (20</a:t>
            </a:r>
            <a:r>
              <a:rPr lang="en-US" altLang="ko-KR" sz="1300" b="1">
                <a:latin typeface="Arial"/>
                <a:cs typeface="Arial"/>
              </a:rPr>
              <a:t>1</a:t>
            </a:r>
            <a:r>
              <a:rPr sz="1300" b="1">
                <a:latin typeface="Arial"/>
                <a:cs typeface="Arial"/>
              </a:rPr>
              <a:t>8)</a:t>
            </a:r>
          </a:p>
        </p:txBody>
      </p:sp>
      <p:sp>
        <p:nvSpPr>
          <p:cNvPr id="20" name="object 20"/>
          <p:cNvSpPr txBox="1"/>
          <p:nvPr/>
        </p:nvSpPr>
        <p:spPr>
          <a:xfrm>
            <a:off x="3848100" y="6823099"/>
            <a:ext cx="2839805" cy="415901"/>
          </a:xfrm>
          <a:prstGeom prst="rect">
            <a:avLst/>
          </a:prstGeom>
        </p:spPr>
        <p:txBody>
          <a:bodyPr vert="horz" wrap="square" lIns="0" tIns="12700" rIns="0" bIns="0">
            <a:spAutoFit/>
          </a:bodyPr>
          <a:lstStyle/>
          <a:p>
            <a:pPr marL="12700">
              <a:lnSpc>
                <a:spcPct val="100000"/>
              </a:lnSpc>
              <a:spcBef>
                <a:spcPts val="100"/>
              </a:spcBef>
              <a:defRPr/>
            </a:pPr>
            <a:r>
              <a:rPr sz="1300" b="1">
                <a:latin typeface="Arial"/>
                <a:cs typeface="Arial"/>
              </a:rPr>
              <a:t>Installed 5 units of USC </a:t>
            </a:r>
          </a:p>
          <a:p>
            <a:pPr marL="12700">
              <a:lnSpc>
                <a:spcPct val="100000"/>
              </a:lnSpc>
              <a:spcBef>
                <a:spcPts val="100"/>
              </a:spcBef>
              <a:defRPr/>
            </a:pPr>
            <a:r>
              <a:rPr sz="1300" b="1">
                <a:latin typeface="Arial"/>
                <a:cs typeface="Arial"/>
              </a:rPr>
              <a:t>for transformers in Pohang (20</a:t>
            </a:r>
            <a:r>
              <a:rPr lang="en-US" altLang="ko-KR" sz="1300" b="1">
                <a:latin typeface="Arial"/>
                <a:cs typeface="Arial"/>
              </a:rPr>
              <a:t>1</a:t>
            </a:r>
            <a:r>
              <a:rPr sz="1300" b="1">
                <a:latin typeface="Arial"/>
                <a:cs typeface="Arial"/>
              </a:rPr>
              <a:t>9)</a:t>
            </a:r>
          </a:p>
        </p:txBody>
      </p:sp>
      <p:sp>
        <p:nvSpPr>
          <p:cNvPr id="23" name="object 3"/>
          <p:cNvSpPr/>
          <p:nvPr/>
        </p:nvSpPr>
        <p:spPr>
          <a:xfrm>
            <a:off x="0" y="9718150"/>
            <a:ext cx="6858000" cy="187325"/>
          </a:xfrm>
          <a:custGeom>
            <a:avLst/>
            <a:gdLst/>
            <a:ahLst/>
            <a:cxnLst/>
            <a:rect l="l" t="t" r="r" b="b"/>
            <a:pathLst>
              <a:path w="6858000" h="187325">
                <a:moveTo>
                  <a:pt x="0" y="187324"/>
                </a:moveTo>
                <a:lnTo>
                  <a:pt x="6858000" y="187324"/>
                </a:lnTo>
                <a:lnTo>
                  <a:pt x="6858000" y="0"/>
                </a:lnTo>
                <a:lnTo>
                  <a:pt x="0" y="0"/>
                </a:lnTo>
                <a:lnTo>
                  <a:pt x="0" y="187324"/>
                </a:lnTo>
                <a:close/>
              </a:path>
            </a:pathLst>
          </a:custGeom>
          <a:solidFill>
            <a:srgbClr val="001E5F"/>
          </a:solidFill>
        </p:spPr>
        <p:txBody>
          <a:bodyPr wrap="square" lIns="0" tIns="0" rIns="0" bIns="0"/>
          <a:lstStyle/>
          <a:p>
            <a:pPr lvl="0">
              <a:defRPr/>
            </a:pPr>
            <a:endParaRPr/>
          </a:p>
        </p:txBody>
      </p:sp>
      <p:sp>
        <p:nvSpPr>
          <p:cNvPr id="24" name="object 18"/>
          <p:cNvSpPr txBox="1">
            <a:spLocks noGrp="1"/>
          </p:cNvSpPr>
          <p:nvPr>
            <p:ph type="ftr" sz="quarter" idx="5"/>
          </p:nvPr>
        </p:nvSpPr>
        <p:spPr>
          <a:xfrm>
            <a:off x="5315052" y="9677400"/>
            <a:ext cx="1600200" cy="198285"/>
          </a:xfrm>
          <a:prstGeom prst="rect">
            <a:avLst/>
          </a:prstGeom>
        </p:spPr>
        <p:txBody>
          <a:bodyPr vert="horz" wrap="square" lIns="0" tIns="74447" rIns="0" bIns="0">
            <a:spAutoFit/>
          </a:bodyPr>
          <a:lstStyle/>
          <a:p>
            <a:pPr marL="135890">
              <a:lnSpc>
                <a:spcPct val="100000"/>
              </a:lnSpc>
              <a:spcBef>
                <a:spcPts val="195"/>
              </a:spcBef>
              <a:defRPr/>
            </a:pPr>
            <a:r>
              <a:rPr sz="800">
                <a:latin typeface="Arial"/>
              </a:rPr>
              <a:t>KOREA</a:t>
            </a:r>
            <a:r>
              <a:rPr sz="800" spc="-30">
                <a:latin typeface="Arial"/>
              </a:rPr>
              <a:t> </a:t>
            </a:r>
            <a:r>
              <a:rPr sz="800">
                <a:latin typeface="Arial"/>
              </a:rPr>
              <a:t>SAFETY</a:t>
            </a:r>
            <a:r>
              <a:rPr sz="800" spc="-30">
                <a:latin typeface="Arial"/>
              </a:rPr>
              <a:t> </a:t>
            </a:r>
            <a:r>
              <a:rPr sz="800" spc="-10">
                <a:latin typeface="Arial"/>
              </a:rPr>
              <a:t>INDUSTRY</a:t>
            </a:r>
          </a:p>
        </p:txBody>
      </p:sp>
      <p:sp>
        <p:nvSpPr>
          <p:cNvPr id="21" name="Bent-Up Arrow 20"/>
          <p:cNvSpPr/>
          <p:nvPr/>
        </p:nvSpPr>
        <p:spPr>
          <a:xfrm rot="5400000">
            <a:off x="1738397" y="3280700"/>
            <a:ext cx="638510" cy="704239"/>
          </a:xfrm>
          <a:prstGeom prst="bentUpArrow">
            <a:avLst>
              <a:gd name="adj1" fmla="val 25000"/>
              <a:gd name="adj2" fmla="val 25000"/>
              <a:gd name="adj3" fmla="val 25000"/>
            </a:avLst>
          </a:prstGeom>
          <a:solidFill>
            <a:srgbClr val="BCC7C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Bent-Up Arrow 21"/>
          <p:cNvSpPr/>
          <p:nvPr/>
        </p:nvSpPr>
        <p:spPr>
          <a:xfrm rot="5400000">
            <a:off x="1738397" y="7492874"/>
            <a:ext cx="638510" cy="704239"/>
          </a:xfrm>
          <a:prstGeom prst="bentUpArrow">
            <a:avLst>
              <a:gd name="adj1" fmla="val 25000"/>
              <a:gd name="adj2" fmla="val 25000"/>
              <a:gd name="adj3" fmla="val 25000"/>
            </a:avLst>
          </a:prstGeom>
          <a:solidFill>
            <a:srgbClr val="BCC7C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1536</Words>
  <Application>Microsoft Office PowerPoint</Application>
  <PresentationFormat>A4 용지(210x297mm)</PresentationFormat>
  <Paragraphs>402</Paragraphs>
  <Slides>22</Slides>
  <Notes>7</Notes>
  <HiddenSlides>0</HiddenSlides>
  <MMClips>0</MMClips>
  <ScaleCrop>false</ScaleCrop>
  <HeadingPairs>
    <vt:vector size="4" baseType="variant">
      <vt:variant>
        <vt:lpstr>테마</vt:lpstr>
      </vt:variant>
      <vt:variant>
        <vt:i4>1</vt:i4>
      </vt:variant>
      <vt:variant>
        <vt:lpstr>슬라이드 제목</vt:lpstr>
      </vt:variant>
      <vt:variant>
        <vt:i4>22</vt:i4>
      </vt:variant>
    </vt:vector>
  </HeadingPairs>
  <TitlesOfParts>
    <vt:vector size="23" baseType="lpstr">
      <vt:lpstr>Office Theme</vt:lpstr>
      <vt:lpstr>Company Presentation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inbee183com</dc:creator>
  <cp:lastModifiedBy>감사합니다</cp:lastModifiedBy>
  <cp:revision>10</cp:revision>
  <dcterms:created xsi:type="dcterms:W3CDTF">2023-08-20T08:17:49Z</dcterms:created>
  <dcterms:modified xsi:type="dcterms:W3CDTF">2023-11-02T09:43:13Z</dcterms:modified>
  <cp:version>1000.0000.01</cp:version>
</cp:coreProperties>
</file>